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334" r:id="rId18"/>
    <p:sldId id="276" r:id="rId19"/>
    <p:sldId id="303" r:id="rId20"/>
    <p:sldId id="293" r:id="rId21"/>
    <p:sldId id="277" r:id="rId22"/>
    <p:sldId id="284" r:id="rId23"/>
    <p:sldId id="335"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336"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1C7DD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23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05895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921102" cy="3811587"/>
          </a:xfrm>
          <a:prstGeom prst="rect">
            <a:avLst/>
          </a:prstGeom>
        </p:spPr>
        <p:txBody>
          <a:bodyPr lIns="91440" tIns="45720" rIns="91440" bIns="45720" anchor="t">
            <a:noAutofit/>
          </a:bodyPr>
          <a:lstStyle/>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Web scraping process is shown at the right side.</a:t>
            </a: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link for this scraping:</a:t>
            </a:r>
          </a:p>
          <a:p>
            <a:pPr marL="0" indent="0">
              <a:lnSpc>
                <a:spcPct val="150000"/>
              </a:lnSpc>
              <a:spcBef>
                <a:spcPts val="1400"/>
              </a:spcBef>
              <a:buNone/>
            </a:pPr>
            <a:r>
              <a:rPr lang="en-US" sz="1600" dirty="0">
                <a:solidFill>
                  <a:schemeClr val="accent3">
                    <a:lumMod val="25000"/>
                  </a:schemeClr>
                </a:solidFill>
                <a:latin typeface="Abadi" panose="020B0604020104020204" pitchFamily="34" charset="0"/>
              </a:rPr>
              <a:t>https://github.com/lixx21/IBM-Data-Science-Capstone/blob/main/WEEK%201/jupyter_labs_webscraping.ipynb</a:t>
            </a: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8522EAAE-7063-43A8-61B9-BB3B929DAB79}"/>
              </a:ext>
            </a:extLst>
          </p:cNvPr>
          <p:cNvPicPr>
            <a:picLocks noChangeAspect="1"/>
          </p:cNvPicPr>
          <p:nvPr/>
        </p:nvPicPr>
        <p:blipFill>
          <a:blip r:embed="rId3"/>
          <a:stretch>
            <a:fillRect/>
          </a:stretch>
        </p:blipFill>
        <p:spPr>
          <a:xfrm>
            <a:off x="5910261" y="1773395"/>
            <a:ext cx="5527749" cy="425217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836"/>
            <a:ext cx="5727043" cy="2846763"/>
          </a:xfrm>
          <a:prstGeom prst="rect">
            <a:avLst/>
          </a:prstGeom>
        </p:spPr>
        <p:txBody>
          <a:bodyPr/>
          <a:lstStyle/>
          <a:p>
            <a:pPr marL="0" indent="0">
              <a:lnSpc>
                <a:spcPct val="150000"/>
              </a:lnSpc>
              <a:buNone/>
            </a:pPr>
            <a:r>
              <a:rPr lang="en-US" sz="2000" dirty="0">
                <a:solidFill>
                  <a:schemeClr val="accent3">
                    <a:lumMod val="25000"/>
                  </a:schemeClr>
                </a:solidFill>
                <a:latin typeface="Abadi" panose="020B0604020104020204" pitchFamily="34" charset="0"/>
              </a:rPr>
              <a:t>In data wrangling we want to transform the raw data into a clean dataset which provides a meaningful data on the situation we are trying to address. We want to do several things like: </a:t>
            </a:r>
          </a:p>
          <a:p>
            <a:pPr lvl="1">
              <a:lnSpc>
                <a:spcPct val="150000"/>
              </a:lnSpc>
            </a:pPr>
            <a:r>
              <a:rPr lang="en-US" sz="2000" dirty="0">
                <a:solidFill>
                  <a:schemeClr val="accent3">
                    <a:lumMod val="25000"/>
                  </a:schemeClr>
                </a:solidFill>
                <a:latin typeface="Abadi" panose="020B0604020104020204" pitchFamily="34" charset="0"/>
              </a:rPr>
              <a:t>Wrangling data using an API</a:t>
            </a:r>
          </a:p>
          <a:p>
            <a:pPr lvl="1">
              <a:lnSpc>
                <a:spcPct val="150000"/>
              </a:lnSpc>
            </a:pPr>
            <a:r>
              <a:rPr lang="en-US" sz="2000" dirty="0">
                <a:solidFill>
                  <a:schemeClr val="accent3">
                    <a:lumMod val="25000"/>
                  </a:schemeClr>
                </a:solidFill>
                <a:latin typeface="Abadi" panose="020B0604020104020204" pitchFamily="34" charset="0"/>
              </a:rPr>
              <a:t>Sampling data</a:t>
            </a:r>
          </a:p>
          <a:p>
            <a:pPr lvl="1">
              <a:lnSpc>
                <a:spcPct val="150000"/>
              </a:lnSpc>
            </a:pPr>
            <a:r>
              <a:rPr lang="en-US" sz="2000" dirty="0">
                <a:solidFill>
                  <a:schemeClr val="accent3">
                    <a:lumMod val="25000"/>
                  </a:schemeClr>
                </a:solidFill>
                <a:latin typeface="Abadi" panose="020B0604020104020204" pitchFamily="34" charset="0"/>
              </a:rPr>
              <a:t>Dealing with nulls</a:t>
            </a:r>
          </a:p>
          <a:p>
            <a:pPr marL="0" indent="0">
              <a:lnSpc>
                <a:spcPct val="150000"/>
              </a:lnSpc>
              <a:buNone/>
            </a:pPr>
            <a:endParaRPr lang="en-US" sz="2000" dirty="0">
              <a:latin typeface="Abadi" panose="020B0604020104020204" pitchFamily="34" charset="0"/>
            </a:endParaRPr>
          </a:p>
          <a:p>
            <a:pPr marL="0" indent="0">
              <a:lnSpc>
                <a:spcPct val="150000"/>
              </a:lnSpc>
              <a:buNone/>
            </a:pPr>
            <a:endParaRPr lang="en-US" sz="2000" dirty="0">
              <a:latin typeface="Abadi" panose="020B0604020104020204" pitchFamily="34" charset="0"/>
            </a:endParaRPr>
          </a:p>
          <a:p>
            <a:pPr>
              <a:lnSpc>
                <a:spcPct val="150000"/>
              </a:lnSpc>
            </a:pPr>
            <a:endParaRPr lang="en-US" sz="20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315D7BD0-75D4-2FB3-834A-3A534426FB4E}"/>
              </a:ext>
            </a:extLst>
          </p:cNvPr>
          <p:cNvPicPr>
            <a:picLocks noChangeAspect="1"/>
          </p:cNvPicPr>
          <p:nvPr/>
        </p:nvPicPr>
        <p:blipFill>
          <a:blip r:embed="rId3"/>
          <a:stretch>
            <a:fillRect/>
          </a:stretch>
        </p:blipFill>
        <p:spPr>
          <a:xfrm>
            <a:off x="6820351" y="1406676"/>
            <a:ext cx="4637621" cy="3726503"/>
          </a:xfrm>
          <a:prstGeom prst="rect">
            <a:avLst/>
          </a:prstGeom>
        </p:spPr>
      </p:pic>
      <p:sp>
        <p:nvSpPr>
          <p:cNvPr id="6" name="TextBox 5">
            <a:extLst>
              <a:ext uri="{FF2B5EF4-FFF2-40B4-BE49-F238E27FC236}">
                <a16:creationId xmlns:a16="http://schemas.microsoft.com/office/drawing/2014/main" id="{F0F871E8-3AED-C28B-8B1B-749F96588FB5}"/>
              </a:ext>
            </a:extLst>
          </p:cNvPr>
          <p:cNvSpPr txBox="1"/>
          <p:nvPr/>
        </p:nvSpPr>
        <p:spPr>
          <a:xfrm>
            <a:off x="7956251" y="5039462"/>
            <a:ext cx="2743200" cy="369332"/>
          </a:xfrm>
          <a:prstGeom prst="rect">
            <a:avLst/>
          </a:prstGeom>
          <a:noFill/>
        </p:spPr>
        <p:txBody>
          <a:bodyPr wrap="square" rtlCol="0">
            <a:spAutoFit/>
          </a:bodyPr>
          <a:lstStyle/>
          <a:p>
            <a:r>
              <a:rPr lang="en-US" dirty="0">
                <a:latin typeface="Abadi" panose="020B0604020104020204" pitchFamily="34" charset="0"/>
              </a:rPr>
              <a:t>Data wrangling process</a:t>
            </a:r>
          </a:p>
        </p:txBody>
      </p:sp>
      <p:sp>
        <p:nvSpPr>
          <p:cNvPr id="7" name="TextBox 6">
            <a:extLst>
              <a:ext uri="{FF2B5EF4-FFF2-40B4-BE49-F238E27FC236}">
                <a16:creationId xmlns:a16="http://schemas.microsoft.com/office/drawing/2014/main" id="{E56B86CB-3951-DFDD-9E1C-879C5D72B209}"/>
              </a:ext>
            </a:extLst>
          </p:cNvPr>
          <p:cNvSpPr txBox="1"/>
          <p:nvPr/>
        </p:nvSpPr>
        <p:spPr>
          <a:xfrm>
            <a:off x="308344" y="5720316"/>
            <a:ext cx="11149627" cy="830997"/>
          </a:xfrm>
          <a:prstGeom prst="rect">
            <a:avLst/>
          </a:prstGeom>
          <a:noFill/>
        </p:spPr>
        <p:txBody>
          <a:bodyPr wrap="square" rtlCol="0">
            <a:spAutoFit/>
          </a:bodyPr>
          <a:lstStyle/>
          <a:p>
            <a:pPr marL="0" indent="0">
              <a:buNone/>
            </a:pPr>
            <a:r>
              <a:rPr lang="en-US" sz="1600" dirty="0" err="1">
                <a:latin typeface="Abadi" panose="020B0604020104020204" pitchFamily="34" charset="0"/>
              </a:rPr>
              <a:t>Github</a:t>
            </a:r>
            <a:r>
              <a:rPr lang="en-US" sz="1600" dirty="0">
                <a:latin typeface="Abadi" panose="020B0604020104020204" pitchFamily="34" charset="0"/>
              </a:rPr>
              <a:t> link:</a:t>
            </a:r>
          </a:p>
          <a:p>
            <a:pPr marL="0" indent="0">
              <a:buNone/>
            </a:pPr>
            <a:r>
              <a:rPr lang="en-US" sz="1600" dirty="0">
                <a:latin typeface="Abadi" panose="020B0604020104020204" pitchFamily="34" charset="0"/>
              </a:rPr>
              <a:t>https://github.com/lixx21/IBM-Data-Science-Capstone/blob/main/WEEK%201/labs_jupyter_spacex_Data_wrangling.ipynb</a:t>
            </a:r>
          </a:p>
          <a:p>
            <a:endParaRPr lang="en-US"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30804" y="6025573"/>
            <a:ext cx="2743200" cy="401638"/>
          </a:xfrm>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63096"/>
            <a:ext cx="11678653" cy="4351338"/>
          </a:xfrm>
          <a:prstGeom prst="rect">
            <a:avLst/>
          </a:prstGeom>
        </p:spPr>
        <p:txBody>
          <a:bodyPr lIns="91440" tIns="45720" rIns="91440" bIns="45720" anchor="t"/>
          <a:lstStyle/>
          <a:p>
            <a:pPr marL="914400" lvl="1" indent="-457200">
              <a:lnSpc>
                <a:spcPct val="150000"/>
              </a:lnSpc>
              <a:buFont typeface="+mj-lt"/>
              <a:buAutoNum type="arabicPeriod"/>
            </a:pPr>
            <a:r>
              <a:rPr lang="en-US" sz="2000" dirty="0">
                <a:latin typeface="Abadi" panose="020B0604020104020204" pitchFamily="34" charset="0"/>
              </a:rPr>
              <a:t>To visualize relationship between </a:t>
            </a:r>
            <a:r>
              <a:rPr lang="en-US" sz="2000" dirty="0">
                <a:solidFill>
                  <a:srgbClr val="FF0000"/>
                </a:solidFill>
                <a:latin typeface="Abadi" panose="020B0604020104020204" pitchFamily="34" charset="0"/>
              </a:rPr>
              <a:t>flight number and launch site, payload and launch site, flight number and orbit type, </a:t>
            </a:r>
            <a:r>
              <a:rPr lang="en-US" sz="2000" dirty="0">
                <a:latin typeface="Abadi" panose="020B0604020104020204" pitchFamily="34" charset="0"/>
              </a:rPr>
              <a:t>and </a:t>
            </a:r>
            <a:r>
              <a:rPr lang="en-US" sz="2000" dirty="0">
                <a:solidFill>
                  <a:srgbClr val="FF0000"/>
                </a:solidFill>
                <a:latin typeface="Abadi" panose="020B0604020104020204" pitchFamily="34" charset="0"/>
              </a:rPr>
              <a:t>payload and orbit type </a:t>
            </a:r>
            <a:r>
              <a:rPr lang="en-US" sz="2000" dirty="0">
                <a:latin typeface="Abadi" panose="020B0604020104020204" pitchFamily="34" charset="0"/>
              </a:rPr>
              <a:t>we using scatter plot. The reason why we used </a:t>
            </a:r>
            <a:r>
              <a:rPr lang="en-US" sz="2000" b="1" dirty="0">
                <a:latin typeface="Abadi" panose="020B0604020104020204" pitchFamily="34" charset="0"/>
              </a:rPr>
              <a:t>scatter plot</a:t>
            </a:r>
            <a:r>
              <a:rPr lang="en-US" sz="2000" dirty="0">
                <a:latin typeface="Abadi" panose="020B0604020104020204" pitchFamily="34" charset="0"/>
              </a:rPr>
              <a:t>, because scatter plot is use to determine correlation between 2 variable exists </a:t>
            </a:r>
          </a:p>
          <a:p>
            <a:pPr marL="914400" lvl="1" indent="-457200">
              <a:lnSpc>
                <a:spcPct val="150000"/>
              </a:lnSpc>
              <a:buFont typeface="+mj-lt"/>
              <a:buAutoNum type="arabicPeriod"/>
            </a:pPr>
            <a:r>
              <a:rPr lang="en-US" sz="2000" dirty="0">
                <a:latin typeface="Abadi" panose="020B0604020104020204" pitchFamily="34" charset="0"/>
              </a:rPr>
              <a:t>To visualize relationship between success rate of each orbit type, we used </a:t>
            </a:r>
            <a:r>
              <a:rPr lang="en-US" sz="2000" b="1" dirty="0">
                <a:latin typeface="Abadi" panose="020B0604020104020204" pitchFamily="34" charset="0"/>
              </a:rPr>
              <a:t>bar chart.</a:t>
            </a:r>
            <a:r>
              <a:rPr lang="en-US" sz="2000" dirty="0">
                <a:latin typeface="Abadi" panose="020B0604020104020204" pitchFamily="34" charset="0"/>
              </a:rPr>
              <a:t> It is because we want to compare the values of a variable at a given point time</a:t>
            </a:r>
          </a:p>
          <a:p>
            <a:pPr marL="914400" lvl="1" indent="-457200">
              <a:lnSpc>
                <a:spcPct val="150000"/>
              </a:lnSpc>
              <a:buFont typeface="+mj-lt"/>
              <a:buAutoNum type="arabicPeriod"/>
            </a:pPr>
            <a:r>
              <a:rPr lang="en-US" sz="2000" dirty="0">
                <a:latin typeface="Abadi" panose="020B0604020104020204" pitchFamily="34" charset="0"/>
              </a:rPr>
              <a:t>To visualize the launch success yearly trend, we used </a:t>
            </a:r>
            <a:r>
              <a:rPr lang="en-US" sz="2000" b="1" dirty="0">
                <a:latin typeface="Abadi" panose="020B0604020104020204" pitchFamily="34" charset="0"/>
              </a:rPr>
              <a:t>line chart</a:t>
            </a:r>
            <a:r>
              <a:rPr lang="en-US" sz="2000" dirty="0">
                <a:latin typeface="Abadi" panose="020B0604020104020204" pitchFamily="34" charset="0"/>
              </a:rPr>
              <a:t>, because we want to visualize the continues data over a period of time</a:t>
            </a:r>
          </a:p>
          <a:p>
            <a:pPr marL="914400" lvl="1" indent="-457200">
              <a:lnSpc>
                <a:spcPct val="150000"/>
              </a:lnSpc>
              <a:buFont typeface="+mj-lt"/>
              <a:buAutoNum type="arabicPeriod"/>
            </a:pPr>
            <a:endParaRPr lang="en-US" sz="2000" dirty="0">
              <a:latin typeface="Abadi" panose="020B0604020104020204" pitchFamily="34" charset="0"/>
            </a:endParaRPr>
          </a:p>
          <a:p>
            <a:pPr marL="457200" lvl="1" indent="0">
              <a:lnSpc>
                <a:spcPct val="150000"/>
              </a:lnSpc>
              <a:buNone/>
            </a:pPr>
            <a:r>
              <a:rPr lang="en-US" sz="1600" dirty="0" err="1">
                <a:latin typeface="Abadi" panose="020B0604020104020204" pitchFamily="34" charset="0"/>
              </a:rPr>
              <a:t>Github</a:t>
            </a:r>
            <a:r>
              <a:rPr lang="en-US" sz="1600" dirty="0">
                <a:latin typeface="Abadi" panose="020B0604020104020204" pitchFamily="34" charset="0"/>
              </a:rPr>
              <a:t>: https://github.com/lixx21/IBM-Data-Science-Capstone/blob/main/WEEK%202/jupyter_labs_eda_dataviz.ipynb</a:t>
            </a:r>
          </a:p>
          <a:p>
            <a:pPr marL="971550" lvl="1" indent="-514350">
              <a:lnSpc>
                <a:spcPct val="150000"/>
              </a:lnSpc>
              <a:buFont typeface="+mj-lt"/>
              <a:buAutoNum type="arabicPeriod"/>
            </a:pPr>
            <a:endParaRPr lang="en-US" sz="2000" dirty="0">
              <a:latin typeface="Abadi" panose="020B0604020104020204" pitchFamily="34" charset="0"/>
            </a:endParaRPr>
          </a:p>
          <a:p>
            <a:pPr marL="971550" lvl="1" indent="-514350">
              <a:lnSpc>
                <a:spcPct val="150000"/>
              </a:lnSpc>
              <a:buFont typeface="+mj-lt"/>
              <a:buAutoNum type="arabicPeriod"/>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7079" y="1454995"/>
            <a:ext cx="11578856" cy="4351338"/>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All queries that were used:</a:t>
            </a:r>
          </a:p>
          <a:p>
            <a:pPr>
              <a:lnSpc>
                <a:spcPct val="100000"/>
              </a:lnSpc>
              <a:spcBef>
                <a:spcPts val="1400"/>
              </a:spcBef>
            </a:pPr>
            <a:r>
              <a:rPr lang="en-US" sz="2000" dirty="0">
                <a:solidFill>
                  <a:schemeClr val="accent3">
                    <a:lumMod val="25000"/>
                  </a:schemeClr>
                </a:solidFill>
                <a:latin typeface="Abadi" panose="020B0604020104020204" pitchFamily="34" charset="0"/>
              </a:rPr>
              <a:t>SELECT * FROM SPACEXTBL Limit 10</a:t>
            </a:r>
          </a:p>
          <a:p>
            <a:pPr>
              <a:lnSpc>
                <a:spcPct val="100000"/>
              </a:lnSpc>
              <a:spcBef>
                <a:spcPts val="1400"/>
              </a:spcBef>
            </a:pPr>
            <a:r>
              <a:rPr lang="en-US" sz="2000" dirty="0">
                <a:solidFill>
                  <a:schemeClr val="accent3">
                    <a:lumMod val="25000"/>
                  </a:schemeClr>
                </a:solidFill>
                <a:latin typeface="Abadi" panose="020B0604020104020204" pitchFamily="34" charset="0"/>
              </a:rPr>
              <a:t>SELECT DISTINCT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SPACEXTBL </a:t>
            </a:r>
          </a:p>
          <a:p>
            <a:pPr>
              <a:lnSpc>
                <a:spcPct val="100000"/>
              </a:lnSpc>
              <a:spcBef>
                <a:spcPts val="1400"/>
              </a:spcBef>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SPACEXTBL WHERE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LIKE 'CCA%' LIMIT 5</a:t>
            </a:r>
          </a:p>
          <a:p>
            <a:pPr>
              <a:lnSpc>
                <a:spcPct val="100000"/>
              </a:lnSpc>
              <a:spcBef>
                <a:spcPts val="1400"/>
              </a:spcBef>
            </a:pPr>
            <a:r>
              <a:rPr lang="en-US" sz="2000" dirty="0">
                <a:solidFill>
                  <a:schemeClr val="accent3">
                    <a:lumMod val="25000"/>
                  </a:schemeClr>
                </a:solidFill>
                <a:latin typeface="Abadi" panose="020B0604020104020204" pitchFamily="34" charset="0"/>
              </a:rPr>
              <a:t>SELECT COUNT(PAYLOAD_MASS__KG_) FROM SPACEXTBL WHERE Customer = 'NASA (CRS)’</a:t>
            </a:r>
          </a:p>
          <a:p>
            <a:pPr>
              <a:lnSpc>
                <a:spcPct val="100000"/>
              </a:lnSpc>
              <a:spcBef>
                <a:spcPts val="1400"/>
              </a:spcBef>
            </a:pPr>
            <a:r>
              <a:rPr lang="en-US" sz="2000" dirty="0">
                <a:solidFill>
                  <a:schemeClr val="accent3">
                    <a:lumMod val="25000"/>
                  </a:schemeClr>
                </a:solidFill>
                <a:latin typeface="Abadi" panose="020B0604020104020204" pitchFamily="34" charset="0"/>
              </a:rPr>
              <a:t>SELECT AVG(PAYLOAD_MASS__KG_) FROM SPACEXTBL WHERE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 'F9 v1.1’</a:t>
            </a:r>
          </a:p>
          <a:p>
            <a:pPr>
              <a:lnSpc>
                <a:spcPct val="100000"/>
              </a:lnSpc>
              <a:spcBef>
                <a:spcPts val="1400"/>
              </a:spcBef>
            </a:pPr>
            <a:r>
              <a:rPr lang="en-US" sz="2000" dirty="0">
                <a:solidFill>
                  <a:schemeClr val="accent3">
                    <a:lumMod val="25000"/>
                  </a:schemeClr>
                </a:solidFill>
                <a:latin typeface="Abadi" panose="020B0604020104020204" pitchFamily="34" charset="0"/>
              </a:rPr>
              <a:t>SELECT MIN(Date) FROM SPACEXTBL WHERE "Landing _Outcome" = 'Success (ground pad)’</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https://github.com/lixx21/IBM-Data-Science-Capstone/blob/main/WEEK%202/jupyter_labs_eda_sql_coursera_sqllite.ipynb</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buNone/>
            </a:pPr>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6558" y="1454995"/>
            <a:ext cx="11622506" cy="5090184"/>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PAYLOAD_MASS__KG_ FROM SPACEXTBL WHERE "Landing _Outcome" = 'Success (drone ship)' and PAYLOAD_MASS__KG_ &gt; 4000 and PAYLOAD_MASS__KG_ &lt; 6000</a:t>
            </a:r>
          </a:p>
          <a:p>
            <a:pPr>
              <a:lnSpc>
                <a:spcPct val="100000"/>
              </a:lnSpc>
              <a:spcBef>
                <a:spcPts val="1400"/>
              </a:spcBef>
            </a:pPr>
            <a:r>
              <a:rPr lang="en-US" sz="2000" dirty="0">
                <a:solidFill>
                  <a:schemeClr val="accent3">
                    <a:lumMod val="25000"/>
                  </a:schemeClr>
                </a:solidFill>
                <a:latin typeface="Abadi" panose="020B0604020104020204" pitchFamily="34" charset="0"/>
              </a:rPr>
              <a:t>SELECT COUNT(</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FROM SPACEXTBL WHERE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LIKE 'Success%’</a:t>
            </a:r>
          </a:p>
          <a:p>
            <a:pPr>
              <a:lnSpc>
                <a:spcPct val="100000"/>
              </a:lnSpc>
              <a:spcBef>
                <a:spcPts val="1400"/>
              </a:spcBef>
            </a:pPr>
            <a:r>
              <a:rPr lang="en-US" sz="2000" dirty="0">
                <a:solidFill>
                  <a:schemeClr val="accent3">
                    <a:lumMod val="25000"/>
                  </a:schemeClr>
                </a:solidFill>
                <a:latin typeface="Abadi" panose="020B0604020104020204" pitchFamily="34" charset="0"/>
              </a:rPr>
              <a:t>SELECT COUNT(</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FROM SPACEXTBL WHERE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LIKE 'Failure%’</a:t>
            </a:r>
          </a:p>
          <a:p>
            <a:pPr>
              <a:lnSpc>
                <a:spcPct val="100000"/>
              </a:lnSpc>
              <a:spcBef>
                <a:spcPts val="1400"/>
              </a:spcBef>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FROM SPACEXTBL WHERE PAYLOAD_MASS__KG_	= (select MAX(PAYLOAD_MASS__KG_) from SPACEXTBL)</a:t>
            </a:r>
          </a:p>
          <a:p>
            <a:pPr>
              <a:lnSpc>
                <a:spcPct val="100000"/>
              </a:lnSpc>
              <a:spcBef>
                <a:spcPts val="1400"/>
              </a:spcBef>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substr</a:t>
            </a:r>
            <a:r>
              <a:rPr lang="en-US" sz="2000" dirty="0">
                <a:solidFill>
                  <a:schemeClr val="accent3">
                    <a:lumMod val="25000"/>
                  </a:schemeClr>
                </a:solidFill>
                <a:latin typeface="Abadi" panose="020B0604020104020204" pitchFamily="34" charset="0"/>
              </a:rPr>
              <a:t>(Date,4,2) "Landing _Outcome",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SPACEXTBL WHERE "Landing _Outcome" LIKE 'Failure%' and SUBSTR(DATE,7,4)='2015’ </a:t>
            </a:r>
          </a:p>
          <a:p>
            <a:pPr>
              <a:lnSpc>
                <a:spcPct val="100000"/>
              </a:lnSpc>
              <a:spcBef>
                <a:spcPts val="1400"/>
              </a:spcBef>
            </a:pPr>
            <a:r>
              <a:rPr lang="en-US" sz="2000" dirty="0">
                <a:solidFill>
                  <a:schemeClr val="accent3">
                    <a:lumMod val="25000"/>
                  </a:schemeClr>
                </a:solidFill>
                <a:latin typeface="Abadi" panose="020B0604020104020204" pitchFamily="34" charset="0"/>
              </a:rPr>
              <a:t>SELECT COUNT("Landing _Outcome"), "Landing _Outcome" FROM SPACEXTBL WHERE Date between '04-06-2010' and '20-03-2017' GROUP BY("Landing _Outcome") ORDER BY("Landing _Outcome") DESC</a:t>
            </a:r>
          </a:p>
          <a:p>
            <a:pPr marL="0" indent="0">
              <a:lnSpc>
                <a:spcPct val="100000"/>
              </a:lnSpc>
              <a:spcBef>
                <a:spcPts val="1400"/>
              </a:spcBef>
              <a:buNone/>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https://github.com/lixx21/IBM-Data-Science-Capstone/blob/main/WEEK%202/jupyter_labs_eda_sql_coursera_sqllite.ipynb</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buNone/>
            </a:pPr>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4153180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Map objects that used in this project is marker, circle and polyline</a:t>
            </a:r>
          </a:p>
          <a:p>
            <a:pPr>
              <a:lnSpc>
                <a:spcPct val="100000"/>
              </a:lnSpc>
              <a:spcBef>
                <a:spcPts val="1400"/>
              </a:spcBef>
            </a:pPr>
            <a:r>
              <a:rPr lang="en-US" sz="2200" dirty="0">
                <a:solidFill>
                  <a:schemeClr val="accent3">
                    <a:lumMod val="25000"/>
                  </a:schemeClr>
                </a:solidFill>
                <a:latin typeface="Abadi" panose="020B0604020104020204" pitchFamily="34" charset="0"/>
              </a:rPr>
              <a:t>I used circle object because I want to add a highlighted circle area with a text label on a specific coordinate</a:t>
            </a:r>
          </a:p>
          <a:p>
            <a:pPr>
              <a:lnSpc>
                <a:spcPct val="100000"/>
              </a:lnSpc>
              <a:spcBef>
                <a:spcPts val="1400"/>
              </a:spcBef>
            </a:pPr>
            <a:r>
              <a:rPr lang="en-US" sz="2200" dirty="0">
                <a:solidFill>
                  <a:schemeClr val="accent3">
                    <a:lumMod val="25000"/>
                  </a:schemeClr>
                </a:solidFill>
                <a:latin typeface="Abadi" panose="020B0604020104020204" pitchFamily="34" charset="0"/>
              </a:rPr>
              <a:t>Marker is used to mark the coordinate with an icon</a:t>
            </a:r>
          </a:p>
          <a:p>
            <a:pPr>
              <a:lnSpc>
                <a:spcPct val="100000"/>
              </a:lnSpc>
              <a:spcBef>
                <a:spcPts val="1400"/>
              </a:spcBef>
            </a:pPr>
            <a:r>
              <a:rPr lang="en-US" sz="2200" dirty="0">
                <a:solidFill>
                  <a:schemeClr val="accent3">
                    <a:lumMod val="25000"/>
                  </a:schemeClr>
                </a:solidFill>
                <a:latin typeface="Abadi" panose="020B0604020104020204" pitchFamily="34" charset="0"/>
              </a:rPr>
              <a:t>Polyline is used to created marker distance between launch site and coastline point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https://github.com/lixx21/IBM-Data-Science-Capstone/blob/main/WEEK%203/lab_jupyter_launch_site_location.ipynb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3992"/>
            <a:ext cx="9745589" cy="5103219"/>
          </a:xfrm>
          <a:prstGeom prst="rect">
            <a:avLst/>
          </a:prstGeom>
        </p:spPr>
        <p:txBody>
          <a:bodyPr vert="horz" lIns="91440" tIns="45720" rIns="91440" bIns="45720" rtlCol="0" anchor="t">
            <a:normAutofit fontScale="85000" lnSpcReduction="20000"/>
          </a:bodyPr>
          <a:lstStyle/>
          <a:p>
            <a:pPr marL="0" indent="0">
              <a:lnSpc>
                <a:spcPct val="150000"/>
              </a:lnSpc>
              <a:buNone/>
            </a:pPr>
            <a:r>
              <a:rPr lang="en-US" sz="2200" dirty="0">
                <a:latin typeface="Abadi" panose="020B0604020104020204" pitchFamily="34" charset="0"/>
              </a:rPr>
              <a:t>In dashboard I added dropdown list for launch site, pie chart, slider, scatter plot and callback</a:t>
            </a:r>
          </a:p>
          <a:p>
            <a:pPr>
              <a:lnSpc>
                <a:spcPct val="150000"/>
              </a:lnSpc>
            </a:pPr>
            <a:r>
              <a:rPr lang="en-US" sz="2200" dirty="0">
                <a:latin typeface="Abadi" panose="020B0604020104020204" pitchFamily="34" charset="0"/>
              </a:rPr>
              <a:t>I added dropdown list thus users can find launch site that they want easily </a:t>
            </a:r>
          </a:p>
          <a:p>
            <a:pPr>
              <a:lnSpc>
                <a:spcPct val="150000"/>
              </a:lnSpc>
            </a:pPr>
            <a:r>
              <a:rPr lang="en-US" sz="2200" dirty="0">
                <a:latin typeface="Abadi" panose="020B0604020104020204" pitchFamily="34" charset="0"/>
              </a:rPr>
              <a:t>I added pie chart to visualize successful launches count based on what launch site that users choose in dropdown list</a:t>
            </a:r>
          </a:p>
          <a:p>
            <a:pPr>
              <a:lnSpc>
                <a:spcPct val="150000"/>
              </a:lnSpc>
            </a:pPr>
            <a:r>
              <a:rPr lang="en-US" sz="2200" dirty="0">
                <a:latin typeface="Abadi" panose="020B0604020104020204" pitchFamily="34" charset="0"/>
              </a:rPr>
              <a:t>I added slider for users to select payload range</a:t>
            </a:r>
          </a:p>
          <a:p>
            <a:pPr>
              <a:lnSpc>
                <a:spcPct val="150000"/>
              </a:lnSpc>
            </a:pPr>
            <a:r>
              <a:rPr lang="en-US" sz="2200" dirty="0">
                <a:latin typeface="Abadi" panose="020B0604020104020204" pitchFamily="34" charset="0"/>
              </a:rPr>
              <a:t>I added scatter plot to visualize correlation between payload and launch success</a:t>
            </a:r>
          </a:p>
          <a:p>
            <a:pPr>
              <a:lnSpc>
                <a:spcPct val="150000"/>
              </a:lnSpc>
            </a:pPr>
            <a:r>
              <a:rPr lang="en-US" sz="2200" dirty="0">
                <a:latin typeface="Abadi" panose="020B0604020104020204" pitchFamily="34" charset="0"/>
              </a:rPr>
              <a:t>Callback function is used to call dropdown list and payload slider as an input, then pie chart and scatter plot as an output</a:t>
            </a:r>
          </a:p>
          <a:p>
            <a:pPr marL="0" indent="0">
              <a:lnSpc>
                <a:spcPct val="150000"/>
              </a:lnSpc>
              <a:buNone/>
            </a:pPr>
            <a:endParaRPr lang="en-US" sz="2200" dirty="0">
              <a:latin typeface="Abadi" panose="020B0604020104020204" pitchFamily="34" charset="0"/>
            </a:endParaRPr>
          </a:p>
          <a:p>
            <a:pPr marL="0" indent="0">
              <a:lnSpc>
                <a:spcPct val="150000"/>
              </a:lnSpc>
              <a:buNone/>
            </a:pPr>
            <a:r>
              <a:rPr lang="en-US" sz="1900" dirty="0" err="1">
                <a:latin typeface="Abadi" panose="020B0604020104020204" pitchFamily="34" charset="0"/>
              </a:rPr>
              <a:t>Github</a:t>
            </a:r>
            <a:r>
              <a:rPr lang="en-US" sz="1900" dirty="0">
                <a:latin typeface="Abadi" panose="020B0604020104020204" pitchFamily="34" charset="0"/>
              </a:rPr>
              <a:t>: https://github.com/lixx21/IBM-Data-Science-Capstone/blob/main/WEEK%203/spacex_dash_app.py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25625"/>
            <a:ext cx="5213695" cy="4815807"/>
          </a:xfrm>
          <a:prstGeom prst="rect">
            <a:avLst/>
          </a:prstGeom>
        </p:spPr>
        <p:txBody>
          <a:bodyPr>
            <a:normAutofit fontScale="77500" lnSpcReduction="20000"/>
          </a:bodyPr>
          <a:lstStyle/>
          <a:p>
            <a:pPr marL="0" indent="0">
              <a:lnSpc>
                <a:spcPct val="150000"/>
              </a:lnSpc>
              <a:spcBef>
                <a:spcPts val="1400"/>
              </a:spcBef>
              <a:buNone/>
            </a:pPr>
            <a:r>
              <a:rPr lang="en-US" dirty="0">
                <a:solidFill>
                  <a:schemeClr val="accent3">
                    <a:lumMod val="25000"/>
                  </a:schemeClr>
                </a:solidFill>
                <a:latin typeface="Abadi" panose="020B0604020104020204" pitchFamily="34" charset="0"/>
              </a:rPr>
              <a:t>I built 3 classifier model which SVM, KNN, Decision Tree and Logistic Regression, I find the best hyperparameter for those model by using </a:t>
            </a:r>
            <a:r>
              <a:rPr lang="en-US" dirty="0" err="1">
                <a:solidFill>
                  <a:schemeClr val="accent3">
                    <a:lumMod val="25000"/>
                  </a:schemeClr>
                </a:solidFill>
                <a:latin typeface="Abadi" panose="020B0604020104020204" pitchFamily="34" charset="0"/>
              </a:rPr>
              <a:t>GridSearchCV</a:t>
            </a:r>
            <a:r>
              <a:rPr lang="en-US" dirty="0">
                <a:solidFill>
                  <a:schemeClr val="accent3">
                    <a:lumMod val="25000"/>
                  </a:schemeClr>
                </a:solidFill>
                <a:latin typeface="Abadi" panose="020B0604020104020204" pitchFamily="34" charset="0"/>
              </a:rPr>
              <a:t>.</a:t>
            </a: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r>
              <a:rPr lang="en-US" sz="2100" dirty="0" err="1">
                <a:solidFill>
                  <a:schemeClr val="accent3">
                    <a:lumMod val="25000"/>
                  </a:schemeClr>
                </a:solidFill>
                <a:latin typeface="Abadi" panose="020B0604020104020204" pitchFamily="34" charset="0"/>
              </a:rPr>
              <a:t>Github</a:t>
            </a:r>
            <a:r>
              <a:rPr lang="en-US" sz="2100" dirty="0">
                <a:solidFill>
                  <a:schemeClr val="accent3">
                    <a:lumMod val="25000"/>
                  </a:schemeClr>
                </a:solidFill>
                <a:latin typeface="Abadi" panose="020B0604020104020204" pitchFamily="34" charset="0"/>
              </a:rPr>
              <a:t>: https://github.com/lixx21/IBM-Data-Science-Capstone/blob/main/WEEK%204/SpaceX_Machine_Learning_Prediction_Part_5.ipynb</a:t>
            </a: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D305C555-9744-C129-CD95-2A2D338CED1D}"/>
              </a:ext>
            </a:extLst>
          </p:cNvPr>
          <p:cNvPicPr>
            <a:picLocks noChangeAspect="1"/>
          </p:cNvPicPr>
          <p:nvPr/>
        </p:nvPicPr>
        <p:blipFill>
          <a:blip r:embed="rId3"/>
          <a:stretch>
            <a:fillRect/>
          </a:stretch>
        </p:blipFill>
        <p:spPr>
          <a:xfrm>
            <a:off x="6508983" y="1581265"/>
            <a:ext cx="4411577" cy="435133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44991" y="1616952"/>
            <a:ext cx="6064475" cy="49327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700" dirty="0">
                <a:solidFill>
                  <a:schemeClr val="accent3">
                    <a:lumMod val="25000"/>
                  </a:schemeClr>
                </a:solidFill>
                <a:latin typeface="Abadi" panose="020B0604020104020204" pitchFamily="34" charset="0"/>
              </a:rPr>
              <a:t>There is 4 distinct launch site (CCAFS LC-40, VAFB SLC-4E, KSC LC-39A, CCAFS SLC-40)</a:t>
            </a:r>
          </a:p>
          <a:p>
            <a:pPr lvl="1">
              <a:lnSpc>
                <a:spcPct val="100000"/>
              </a:lnSpc>
              <a:spcBef>
                <a:spcPts val="1400"/>
              </a:spcBef>
            </a:pPr>
            <a:r>
              <a:rPr lang="en-US" sz="1700" dirty="0">
                <a:solidFill>
                  <a:schemeClr val="accent3">
                    <a:lumMod val="25000"/>
                  </a:schemeClr>
                </a:solidFill>
                <a:latin typeface="Abadi" panose="020B0604020104020204" pitchFamily="34" charset="0"/>
              </a:rPr>
              <a:t>In landing outcome, there is 6 success (ground pad), 8 success (drone ship), 20 Success, 11 no attempt, 2 failure (parachute), 4 failure(drone ship), 3 failure, 3 controlled (ocean)</a:t>
            </a:r>
          </a:p>
          <a:p>
            <a:pPr lvl="1">
              <a:lnSpc>
                <a:spcPct val="100000"/>
              </a:lnSpc>
              <a:spcBef>
                <a:spcPts val="1400"/>
              </a:spcBef>
            </a:pPr>
            <a:r>
              <a:rPr lang="en-US" sz="1700" dirty="0" err="1">
                <a:solidFill>
                  <a:schemeClr val="accent3">
                    <a:lumMod val="25000"/>
                  </a:schemeClr>
                </a:solidFill>
                <a:latin typeface="Abadi" panose="020B0604020104020204" pitchFamily="34" charset="0"/>
              </a:rPr>
              <a:t>etc</a:t>
            </a: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 of predictive analysis is:</a:t>
            </a:r>
          </a:p>
          <a:p>
            <a:pPr lvl="1">
              <a:lnSpc>
                <a:spcPct val="100000"/>
              </a:lnSpc>
              <a:spcBef>
                <a:spcPts val="1400"/>
              </a:spcBef>
            </a:pPr>
            <a:r>
              <a:rPr lang="en-US" sz="1700" dirty="0">
                <a:solidFill>
                  <a:schemeClr val="accent3">
                    <a:lumMod val="25000"/>
                  </a:schemeClr>
                </a:solidFill>
                <a:latin typeface="Abadi" panose="020B0604020104020204" pitchFamily="34" charset="0"/>
              </a:rPr>
              <a:t>Logistic regression: 84%</a:t>
            </a:r>
          </a:p>
          <a:p>
            <a:pPr lvl="1">
              <a:lnSpc>
                <a:spcPct val="100000"/>
              </a:lnSpc>
              <a:spcBef>
                <a:spcPts val="1400"/>
              </a:spcBef>
            </a:pPr>
            <a:r>
              <a:rPr lang="en-US" sz="1700" dirty="0">
                <a:solidFill>
                  <a:schemeClr val="accent3">
                    <a:lumMod val="25000"/>
                  </a:schemeClr>
                </a:solidFill>
                <a:latin typeface="Abadi" panose="020B0604020104020204" pitchFamily="34" charset="0"/>
              </a:rPr>
              <a:t>SVM: 84%</a:t>
            </a:r>
          </a:p>
          <a:p>
            <a:pPr lvl="1">
              <a:lnSpc>
                <a:spcPct val="100000"/>
              </a:lnSpc>
              <a:spcBef>
                <a:spcPts val="1400"/>
              </a:spcBef>
            </a:pPr>
            <a:r>
              <a:rPr lang="en-US" sz="1700" dirty="0">
                <a:solidFill>
                  <a:schemeClr val="accent3">
                    <a:lumMod val="25000"/>
                  </a:schemeClr>
                </a:solidFill>
                <a:latin typeface="Abadi" panose="020B0604020104020204" pitchFamily="34" charset="0"/>
              </a:rPr>
              <a:t>Decision Tree: 87%</a:t>
            </a:r>
          </a:p>
          <a:p>
            <a:pPr lvl="1">
              <a:lnSpc>
                <a:spcPct val="100000"/>
              </a:lnSpc>
              <a:spcBef>
                <a:spcPts val="1400"/>
              </a:spcBef>
            </a:pPr>
            <a:r>
              <a:rPr lang="en-US" sz="1700" dirty="0">
                <a:solidFill>
                  <a:schemeClr val="accent3">
                    <a:lumMod val="25000"/>
                  </a:schemeClr>
                </a:solidFill>
                <a:latin typeface="Abadi" panose="020B0604020104020204" pitchFamily="34" charset="0"/>
              </a:rPr>
              <a:t>KNN: 84%</a:t>
            </a:r>
          </a:p>
          <a:p>
            <a:pPr lvl="1"/>
            <a:endParaRPr lang="en-US" sz="2200" dirty="0"/>
          </a:p>
          <a:p>
            <a:pPr marL="457200" lvl="1" indent="0">
              <a:buNone/>
            </a:pPr>
            <a:endParaRPr lang="en-US" sz="2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DEB10E0-404F-E58C-475F-D76D10826B47}"/>
              </a:ext>
            </a:extLst>
          </p:cNvPr>
          <p:cNvPicPr>
            <a:picLocks noChangeAspect="1"/>
          </p:cNvPicPr>
          <p:nvPr/>
        </p:nvPicPr>
        <p:blipFill>
          <a:blip r:embed="rId4"/>
          <a:stretch>
            <a:fillRect/>
          </a:stretch>
        </p:blipFill>
        <p:spPr>
          <a:xfrm>
            <a:off x="7470763" y="2196334"/>
            <a:ext cx="3987209" cy="3175532"/>
          </a:xfrm>
          <a:prstGeom prst="rect">
            <a:avLst/>
          </a:prstGeom>
        </p:spPr>
      </p:pic>
      <p:sp>
        <p:nvSpPr>
          <p:cNvPr id="5" name="TextBox 4">
            <a:extLst>
              <a:ext uri="{FF2B5EF4-FFF2-40B4-BE49-F238E27FC236}">
                <a16:creationId xmlns:a16="http://schemas.microsoft.com/office/drawing/2014/main" id="{D65A7D79-B66D-E491-C01F-A41AC4CA6686}"/>
              </a:ext>
            </a:extLst>
          </p:cNvPr>
          <p:cNvSpPr txBox="1"/>
          <p:nvPr/>
        </p:nvSpPr>
        <p:spPr>
          <a:xfrm>
            <a:off x="7816050" y="1616953"/>
            <a:ext cx="3062175" cy="430887"/>
          </a:xfrm>
          <a:prstGeom prst="rect">
            <a:avLst/>
          </a:prstGeom>
          <a:noFill/>
        </p:spPr>
        <p:txBody>
          <a:bodyPr wrap="square" rtlCol="0">
            <a:spAutoFit/>
          </a:bodyPr>
          <a:lstStyle/>
          <a:p>
            <a:r>
              <a:rPr lang="en-US" sz="2200" dirty="0">
                <a:latin typeface="Abadi" panose="020B0604020104020204" pitchFamily="34" charset="0"/>
              </a:rPr>
              <a:t>Interactive dashboard</a:t>
            </a: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Person writing on a notepad">
            <a:extLst>
              <a:ext uri="{FF2B5EF4-FFF2-40B4-BE49-F238E27FC236}">
                <a16:creationId xmlns:a16="http://schemas.microsoft.com/office/drawing/2014/main" id="{DB074974-DDF9-8317-8CDB-FE920D9F28FD}"/>
              </a:ext>
            </a:extLst>
          </p:cNvPr>
          <p:cNvPicPr>
            <a:picLocks noChangeAspect="1"/>
          </p:cNvPicPr>
          <p:nvPr/>
        </p:nvPicPr>
        <p:blipFill rotWithShape="1">
          <a:blip r:embed="rId3"/>
          <a:srcRect t="3920" b="6587"/>
          <a:stretch/>
        </p:blipFill>
        <p:spPr>
          <a:xfrm>
            <a:off x="1"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528564" y="2253750"/>
            <a:ext cx="3822189"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Executive Summary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Introduction</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Methodology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Results</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Conclusion</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4F7F2A2-F557-BB3E-6F4F-618CB2D8298F}"/>
              </a:ext>
            </a:extLst>
          </p:cNvPr>
          <p:cNvPicPr>
            <a:picLocks noChangeAspect="1"/>
          </p:cNvPicPr>
          <p:nvPr/>
        </p:nvPicPr>
        <p:blipFill>
          <a:blip r:embed="rId3"/>
          <a:stretch>
            <a:fillRect/>
          </a:stretch>
        </p:blipFill>
        <p:spPr>
          <a:xfrm>
            <a:off x="770011" y="1409192"/>
            <a:ext cx="10687961" cy="2423466"/>
          </a:xfrm>
          <a:prstGeom prst="rect">
            <a:avLst/>
          </a:prstGeom>
        </p:spPr>
      </p:pic>
      <p:sp>
        <p:nvSpPr>
          <p:cNvPr id="7" name="TextBox 6">
            <a:extLst>
              <a:ext uri="{FF2B5EF4-FFF2-40B4-BE49-F238E27FC236}">
                <a16:creationId xmlns:a16="http://schemas.microsoft.com/office/drawing/2014/main" id="{93ABBCB4-A8D3-06C5-AC23-63FAEDEEC29A}"/>
              </a:ext>
            </a:extLst>
          </p:cNvPr>
          <p:cNvSpPr txBox="1"/>
          <p:nvPr/>
        </p:nvSpPr>
        <p:spPr>
          <a:xfrm>
            <a:off x="770011" y="4154151"/>
            <a:ext cx="10515600"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The scatter plot shows the correlation between Flight Number and Launch Site</a:t>
            </a:r>
          </a:p>
          <a:p>
            <a:pPr marL="285750" indent="-285750">
              <a:lnSpc>
                <a:spcPct val="150000"/>
              </a:lnSpc>
              <a:buFont typeface="Arial" panose="020B0604020202020204" pitchFamily="34" charset="0"/>
              <a:buChar char="•"/>
            </a:pPr>
            <a:r>
              <a:rPr lang="en-US" dirty="0">
                <a:latin typeface="Abadi" panose="020B0604020104020204" pitchFamily="34" charset="0"/>
              </a:rPr>
              <a:t>As we can see, that launch site is Y variable and Flight Number is X variable.</a:t>
            </a:r>
          </a:p>
          <a:p>
            <a:pPr marL="285750" indent="-285750">
              <a:lnSpc>
                <a:spcPct val="150000"/>
              </a:lnSpc>
              <a:buFont typeface="Arial" panose="020B0604020202020204" pitchFamily="34" charset="0"/>
              <a:buChar char="•"/>
            </a:pPr>
            <a:r>
              <a:rPr lang="en-US" dirty="0">
                <a:latin typeface="Abadi" panose="020B0604020104020204" pitchFamily="34" charset="0"/>
              </a:rPr>
              <a:t>CCAFS SLC-40 has the most flight number, and VAFB SLC-4E has the least flight number</a:t>
            </a:r>
          </a:p>
          <a:p>
            <a:pPr marL="285750" indent="-285750">
              <a:lnSpc>
                <a:spcPct val="150000"/>
              </a:lnSpc>
              <a:buFont typeface="Arial" panose="020B0604020202020204" pitchFamily="34" charset="0"/>
              <a:buChar char="•"/>
            </a:pPr>
            <a:r>
              <a:rPr lang="en-US" dirty="0">
                <a:latin typeface="Abadi" panose="020B0604020104020204" pitchFamily="34" charset="0"/>
              </a:rPr>
              <a:t>There is 2 class shown in plot, class 0 in blue color, and 1 in orange color</a:t>
            </a:r>
          </a:p>
        </p:txBody>
      </p:sp>
    </p:spTree>
    <p:extLst>
      <p:ext uri="{BB962C8B-B14F-4D97-AF65-F5344CB8AC3E}">
        <p14:creationId xmlns:p14="http://schemas.microsoft.com/office/powerpoint/2010/main" val="4067041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F8932F9-9458-54AC-3E63-C098104821C7}"/>
              </a:ext>
            </a:extLst>
          </p:cNvPr>
          <p:cNvPicPr>
            <a:picLocks noChangeAspect="1"/>
          </p:cNvPicPr>
          <p:nvPr/>
        </p:nvPicPr>
        <p:blipFill>
          <a:blip r:embed="rId3"/>
          <a:stretch>
            <a:fillRect/>
          </a:stretch>
        </p:blipFill>
        <p:spPr>
          <a:xfrm>
            <a:off x="838200" y="1612953"/>
            <a:ext cx="10515600" cy="2334921"/>
          </a:xfrm>
          <a:prstGeom prst="rect">
            <a:avLst/>
          </a:prstGeom>
        </p:spPr>
      </p:pic>
      <p:sp>
        <p:nvSpPr>
          <p:cNvPr id="7" name="TextBox 6">
            <a:extLst>
              <a:ext uri="{FF2B5EF4-FFF2-40B4-BE49-F238E27FC236}">
                <a16:creationId xmlns:a16="http://schemas.microsoft.com/office/drawing/2014/main" id="{C36723D0-3E82-60D6-395E-C56D9B978D52}"/>
              </a:ext>
            </a:extLst>
          </p:cNvPr>
          <p:cNvSpPr txBox="1"/>
          <p:nvPr/>
        </p:nvSpPr>
        <p:spPr>
          <a:xfrm>
            <a:off x="838200" y="3947874"/>
            <a:ext cx="10447411"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The scatter plot shows the correlation between Payload and Launch Site</a:t>
            </a:r>
          </a:p>
          <a:p>
            <a:pPr marL="285750" indent="-285750">
              <a:lnSpc>
                <a:spcPct val="150000"/>
              </a:lnSpc>
              <a:buFont typeface="Arial" panose="020B0604020202020204" pitchFamily="34" charset="0"/>
              <a:buChar char="•"/>
            </a:pPr>
            <a:r>
              <a:rPr lang="en-US" dirty="0">
                <a:latin typeface="Abadi" panose="020B0604020104020204" pitchFamily="34" charset="0"/>
              </a:rPr>
              <a:t>Y = Launch Site, X = Payload</a:t>
            </a:r>
          </a:p>
          <a:p>
            <a:pPr marL="285750" indent="-285750">
              <a:lnSpc>
                <a:spcPct val="150000"/>
              </a:lnSpc>
              <a:buFont typeface="Arial" panose="020B0604020202020204" pitchFamily="34" charset="0"/>
              <a:buChar char="•"/>
            </a:pPr>
            <a:r>
              <a:rPr lang="en-US" dirty="0">
                <a:latin typeface="Abadi" panose="020B0604020104020204" pitchFamily="34" charset="0"/>
              </a:rPr>
              <a:t>The plot shows that VAFB SLC-40 has no payload more than 10000</a:t>
            </a:r>
          </a:p>
          <a:p>
            <a:pPr marL="285750" indent="-285750">
              <a:lnSpc>
                <a:spcPct val="150000"/>
              </a:lnSpc>
              <a:buFont typeface="Arial" panose="020B0604020202020204" pitchFamily="34" charset="0"/>
              <a:buChar char="•"/>
            </a:pPr>
            <a:r>
              <a:rPr lang="en-US" dirty="0">
                <a:latin typeface="Abadi" panose="020B0604020104020204" pitchFamily="34" charset="0"/>
              </a:rPr>
              <a:t>CCAFS SLC-4 has the most class between Payload and Launch Site</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97FC938-C5EB-9BAA-ED86-BA6EABE1F368}"/>
              </a:ext>
            </a:extLst>
          </p:cNvPr>
          <p:cNvPicPr>
            <a:picLocks noChangeAspect="1"/>
          </p:cNvPicPr>
          <p:nvPr/>
        </p:nvPicPr>
        <p:blipFill>
          <a:blip r:embed="rId3"/>
          <a:stretch>
            <a:fillRect/>
          </a:stretch>
        </p:blipFill>
        <p:spPr>
          <a:xfrm>
            <a:off x="4028584" y="1502967"/>
            <a:ext cx="4134832" cy="2718159"/>
          </a:xfrm>
          <a:prstGeom prst="rect">
            <a:avLst/>
          </a:prstGeom>
        </p:spPr>
      </p:pic>
      <p:sp>
        <p:nvSpPr>
          <p:cNvPr id="7" name="TextBox 6">
            <a:extLst>
              <a:ext uri="{FF2B5EF4-FFF2-40B4-BE49-F238E27FC236}">
                <a16:creationId xmlns:a16="http://schemas.microsoft.com/office/drawing/2014/main" id="{22FBDB24-D236-510F-50BA-39AA2DBEC78E}"/>
              </a:ext>
            </a:extLst>
          </p:cNvPr>
          <p:cNvSpPr txBox="1"/>
          <p:nvPr/>
        </p:nvSpPr>
        <p:spPr>
          <a:xfrm>
            <a:off x="770011" y="4221126"/>
            <a:ext cx="10515600" cy="17105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To visualize this case, I used bar plot because we want to compare 2 variables</a:t>
            </a:r>
          </a:p>
          <a:p>
            <a:pPr marL="285750" indent="-285750">
              <a:lnSpc>
                <a:spcPct val="150000"/>
              </a:lnSpc>
              <a:buFont typeface="Arial" panose="020B0604020202020204" pitchFamily="34" charset="0"/>
              <a:buChar char="•"/>
            </a:pPr>
            <a:r>
              <a:rPr lang="en-US" dirty="0">
                <a:latin typeface="Abadi" panose="020B0604020104020204" pitchFamily="34" charset="0"/>
              </a:rPr>
              <a:t>X = Orbit Type, Y = Success Rate</a:t>
            </a:r>
          </a:p>
          <a:p>
            <a:pPr marL="285750" indent="-285750">
              <a:lnSpc>
                <a:spcPct val="150000"/>
              </a:lnSpc>
              <a:buFont typeface="Arial" panose="020B0604020202020204" pitchFamily="34" charset="0"/>
              <a:buChar char="•"/>
            </a:pPr>
            <a:r>
              <a:rPr lang="en-US" dirty="0">
                <a:latin typeface="Abadi" panose="020B0604020104020204" pitchFamily="34" charset="0"/>
              </a:rPr>
              <a:t>SO orbit type does not have success rate</a:t>
            </a:r>
          </a:p>
          <a:p>
            <a:pPr marL="285750" indent="-285750">
              <a:lnSpc>
                <a:spcPct val="150000"/>
              </a:lnSpc>
              <a:buFont typeface="Arial" panose="020B0604020202020204" pitchFamily="34" charset="0"/>
              <a:buChar char="•"/>
            </a:pPr>
            <a:r>
              <a:rPr lang="en-US" dirty="0">
                <a:latin typeface="Abadi" panose="020B0604020104020204" pitchFamily="34" charset="0"/>
              </a:rPr>
              <a:t>ES-L1, GEO, HEO and SSO success rate is 1 or 100%</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07B5E33-C9A4-1429-6392-48957A7B3F74}"/>
              </a:ext>
            </a:extLst>
          </p:cNvPr>
          <p:cNvPicPr>
            <a:picLocks noChangeAspect="1"/>
          </p:cNvPicPr>
          <p:nvPr/>
        </p:nvPicPr>
        <p:blipFill>
          <a:blip r:embed="rId3"/>
          <a:stretch>
            <a:fillRect/>
          </a:stretch>
        </p:blipFill>
        <p:spPr>
          <a:xfrm>
            <a:off x="770011" y="1606020"/>
            <a:ext cx="10687961" cy="2359924"/>
          </a:xfrm>
          <a:prstGeom prst="rect">
            <a:avLst/>
          </a:prstGeom>
        </p:spPr>
      </p:pic>
      <p:sp>
        <p:nvSpPr>
          <p:cNvPr id="7" name="TextBox 6">
            <a:extLst>
              <a:ext uri="{FF2B5EF4-FFF2-40B4-BE49-F238E27FC236}">
                <a16:creationId xmlns:a16="http://schemas.microsoft.com/office/drawing/2014/main" id="{A13F7977-50DB-45CC-382F-E37AFC506036}"/>
              </a:ext>
            </a:extLst>
          </p:cNvPr>
          <p:cNvSpPr txBox="1"/>
          <p:nvPr/>
        </p:nvSpPr>
        <p:spPr>
          <a:xfrm>
            <a:off x="988827" y="4051005"/>
            <a:ext cx="10296783" cy="17105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Scatter plot is used because I want to find the correlation between Flight Number and Orbit Type</a:t>
            </a:r>
          </a:p>
          <a:p>
            <a:pPr marL="285750" indent="-285750">
              <a:lnSpc>
                <a:spcPct val="150000"/>
              </a:lnSpc>
              <a:buFont typeface="Arial" panose="020B0604020202020204" pitchFamily="34" charset="0"/>
              <a:buChar char="•"/>
            </a:pPr>
            <a:r>
              <a:rPr lang="en-US" dirty="0">
                <a:latin typeface="Abadi" panose="020B0604020104020204" pitchFamily="34" charset="0"/>
              </a:rPr>
              <a:t>X = Flight Number, Y = Orbit Type</a:t>
            </a:r>
          </a:p>
          <a:p>
            <a:pPr marL="285750" indent="-285750">
              <a:lnSpc>
                <a:spcPct val="150000"/>
              </a:lnSpc>
              <a:buFont typeface="Arial" panose="020B0604020202020204" pitchFamily="34" charset="0"/>
              <a:buChar char="•"/>
            </a:pPr>
            <a:r>
              <a:rPr lang="en-US" dirty="0">
                <a:latin typeface="Abadi" panose="020B0604020104020204" pitchFamily="34" charset="0"/>
              </a:rPr>
              <a:t>There is no Flight Number in MEO, VLO, SO and GEO that have Flight Number less than 60</a:t>
            </a:r>
          </a:p>
          <a:p>
            <a:pPr marL="285750" indent="-285750">
              <a:lnSpc>
                <a:spcPct val="150000"/>
              </a:lnSpc>
              <a:buFont typeface="Arial" panose="020B0604020202020204" pitchFamily="34" charset="0"/>
              <a:buChar char="•"/>
            </a:pPr>
            <a:r>
              <a:rPr lang="en-US" dirty="0">
                <a:latin typeface="Abadi" panose="020B0604020104020204" pitchFamily="34" charset="0"/>
              </a:rPr>
              <a:t>SO and GEO only have 1 Flight Number</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A334900-389A-D1EC-801B-3EEAE4A41F78}"/>
              </a:ext>
            </a:extLst>
          </p:cNvPr>
          <p:cNvPicPr>
            <a:picLocks noChangeAspect="1"/>
          </p:cNvPicPr>
          <p:nvPr/>
        </p:nvPicPr>
        <p:blipFill>
          <a:blip r:embed="rId3"/>
          <a:stretch>
            <a:fillRect/>
          </a:stretch>
        </p:blipFill>
        <p:spPr>
          <a:xfrm>
            <a:off x="770011" y="1494607"/>
            <a:ext cx="10515600" cy="2471337"/>
          </a:xfrm>
          <a:prstGeom prst="rect">
            <a:avLst/>
          </a:prstGeom>
        </p:spPr>
      </p:pic>
      <p:sp>
        <p:nvSpPr>
          <p:cNvPr id="7" name="TextBox 6">
            <a:extLst>
              <a:ext uri="{FF2B5EF4-FFF2-40B4-BE49-F238E27FC236}">
                <a16:creationId xmlns:a16="http://schemas.microsoft.com/office/drawing/2014/main" id="{B5415D94-E3E4-41F9-8940-5289CB0AB1E8}"/>
              </a:ext>
            </a:extLst>
          </p:cNvPr>
          <p:cNvSpPr txBox="1"/>
          <p:nvPr/>
        </p:nvSpPr>
        <p:spPr>
          <a:xfrm>
            <a:off x="988827" y="4051005"/>
            <a:ext cx="10296783" cy="12950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Scatter plot is used because I want to find the correlation between Flight Number and Orbit Type</a:t>
            </a:r>
          </a:p>
          <a:p>
            <a:pPr marL="285750" indent="-285750">
              <a:lnSpc>
                <a:spcPct val="150000"/>
              </a:lnSpc>
              <a:buFont typeface="Arial" panose="020B0604020202020204" pitchFamily="34" charset="0"/>
              <a:buChar char="•"/>
            </a:pPr>
            <a:r>
              <a:rPr lang="en-US" dirty="0">
                <a:latin typeface="Abadi" panose="020B0604020104020204" pitchFamily="34" charset="0"/>
              </a:rPr>
              <a:t>X = Payload Mass, Y = Orbit Type</a:t>
            </a:r>
          </a:p>
          <a:p>
            <a:pPr marL="285750" indent="-285750">
              <a:lnSpc>
                <a:spcPct val="150000"/>
              </a:lnSpc>
              <a:buFont typeface="Arial" panose="020B0604020202020204" pitchFamily="34" charset="0"/>
              <a:buChar char="•"/>
            </a:pPr>
            <a:r>
              <a:rPr lang="en-US" dirty="0">
                <a:latin typeface="Abadi" panose="020B0604020104020204" pitchFamily="34" charset="0"/>
              </a:rPr>
              <a:t>SO and GEO only have 1 payload mass in approximately 6200</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92709A5-8DD8-586F-1A34-0725CBA7853A}"/>
              </a:ext>
            </a:extLst>
          </p:cNvPr>
          <p:cNvPicPr>
            <a:picLocks noChangeAspect="1"/>
          </p:cNvPicPr>
          <p:nvPr/>
        </p:nvPicPr>
        <p:blipFill>
          <a:blip r:embed="rId3"/>
          <a:stretch>
            <a:fillRect/>
          </a:stretch>
        </p:blipFill>
        <p:spPr>
          <a:xfrm>
            <a:off x="2573080" y="1289291"/>
            <a:ext cx="7325832" cy="2596327"/>
          </a:xfrm>
          <a:prstGeom prst="rect">
            <a:avLst/>
          </a:prstGeom>
        </p:spPr>
      </p:pic>
      <p:sp>
        <p:nvSpPr>
          <p:cNvPr id="7" name="TextBox 6">
            <a:extLst>
              <a:ext uri="{FF2B5EF4-FFF2-40B4-BE49-F238E27FC236}">
                <a16:creationId xmlns:a16="http://schemas.microsoft.com/office/drawing/2014/main" id="{EE2660EE-9F2A-E080-3D06-73FDA8A60A32}"/>
              </a:ext>
            </a:extLst>
          </p:cNvPr>
          <p:cNvSpPr txBox="1"/>
          <p:nvPr/>
        </p:nvSpPr>
        <p:spPr>
          <a:xfrm>
            <a:off x="1235617" y="4066006"/>
            <a:ext cx="10296783" cy="25415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Line plot is used to see continues data over period of time</a:t>
            </a:r>
          </a:p>
          <a:p>
            <a:pPr marL="285750" indent="-285750">
              <a:lnSpc>
                <a:spcPct val="150000"/>
              </a:lnSpc>
              <a:buFont typeface="Arial" panose="020B0604020202020204" pitchFamily="34" charset="0"/>
              <a:buChar char="•"/>
            </a:pPr>
            <a:r>
              <a:rPr lang="en-US" dirty="0">
                <a:latin typeface="Abadi" panose="020B0604020104020204" pitchFamily="34" charset="0"/>
              </a:rPr>
              <a:t>X = Year, Y = Success Rate</a:t>
            </a:r>
          </a:p>
          <a:p>
            <a:pPr marL="285750" indent="-285750">
              <a:lnSpc>
                <a:spcPct val="150000"/>
              </a:lnSpc>
              <a:buFont typeface="Arial" panose="020B0604020202020204" pitchFamily="34" charset="0"/>
              <a:buChar char="•"/>
            </a:pPr>
            <a:r>
              <a:rPr lang="en-US" dirty="0">
                <a:latin typeface="Abadi" panose="020B0604020104020204" pitchFamily="34" charset="0"/>
              </a:rPr>
              <a:t>As we can see that from 2010 to 2017 the trend is kept increasing</a:t>
            </a:r>
          </a:p>
          <a:p>
            <a:pPr marL="285750" indent="-285750">
              <a:lnSpc>
                <a:spcPct val="150000"/>
              </a:lnSpc>
              <a:buFont typeface="Arial" panose="020B0604020202020204" pitchFamily="34" charset="0"/>
              <a:buChar char="•"/>
            </a:pPr>
            <a:r>
              <a:rPr lang="en-US" dirty="0">
                <a:latin typeface="Abadi" panose="020B0604020104020204" pitchFamily="34" charset="0"/>
              </a:rPr>
              <a:t>In 2018 trend is down again and up in 2019. In 2020 trend is down in approximately 80% success rate</a:t>
            </a:r>
          </a:p>
          <a:p>
            <a:pPr marL="285750" indent="-285750">
              <a:lnSpc>
                <a:spcPct val="150000"/>
              </a:lnSpc>
              <a:buFont typeface="Arial" panose="020B0604020202020204" pitchFamily="34" charset="0"/>
              <a:buChar char="•"/>
            </a:pPr>
            <a:r>
              <a:rPr lang="en-US" dirty="0">
                <a:latin typeface="Abadi" panose="020B0604020104020204" pitchFamily="34" charset="0"/>
              </a:rPr>
              <a:t>This is tell us that success rate from 2010 until 2020 has a significant increased</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pic>
        <p:nvPicPr>
          <p:cNvPr id="6" name="Picture 5" descr="Graphical user interface, application&#10;&#10;Description automatically generated">
            <a:extLst>
              <a:ext uri="{FF2B5EF4-FFF2-40B4-BE49-F238E27FC236}">
                <a16:creationId xmlns:a16="http://schemas.microsoft.com/office/drawing/2014/main" id="{F4E51F1D-CB39-B336-A60E-E246A92FFB1D}"/>
              </a:ext>
            </a:extLst>
          </p:cNvPr>
          <p:cNvPicPr>
            <a:picLocks noChangeAspect="1"/>
          </p:cNvPicPr>
          <p:nvPr/>
        </p:nvPicPr>
        <p:blipFill>
          <a:blip r:embed="rId3"/>
          <a:stretch>
            <a:fillRect/>
          </a:stretch>
        </p:blipFill>
        <p:spPr>
          <a:xfrm>
            <a:off x="7054409" y="1672002"/>
            <a:ext cx="3320726" cy="4195779"/>
          </a:xfrm>
          <a:prstGeom prst="rect">
            <a:avLst/>
          </a:prstGeom>
        </p:spPr>
      </p:pic>
      <p:sp>
        <p:nvSpPr>
          <p:cNvPr id="7" name="TextBox 6">
            <a:extLst>
              <a:ext uri="{FF2B5EF4-FFF2-40B4-BE49-F238E27FC236}">
                <a16:creationId xmlns:a16="http://schemas.microsoft.com/office/drawing/2014/main" id="{263F0948-7CBE-5526-1423-A8C015DBC8A4}"/>
              </a:ext>
            </a:extLst>
          </p:cNvPr>
          <p:cNvSpPr txBox="1"/>
          <p:nvPr/>
        </p:nvSpPr>
        <p:spPr>
          <a:xfrm>
            <a:off x="893135" y="1786270"/>
            <a:ext cx="5613991" cy="2800767"/>
          </a:xfrm>
          <a:prstGeom prst="rect">
            <a:avLst/>
          </a:prstGeom>
          <a:noFill/>
        </p:spPr>
        <p:txBody>
          <a:bodyPr wrap="square" rtlCol="0">
            <a:spAutoFit/>
          </a:bodyPr>
          <a:lstStyle/>
          <a:p>
            <a:r>
              <a:rPr lang="en-US" sz="2200" dirty="0">
                <a:latin typeface="Abadi" panose="020B0604020104020204" pitchFamily="34" charset="0"/>
              </a:rPr>
              <a:t>Unique launch site names is shown at the right side with query:</a:t>
            </a:r>
          </a:p>
          <a:p>
            <a:endParaRPr lang="en-US" sz="2200" dirty="0">
              <a:latin typeface="Abadi" panose="020B0604020104020204" pitchFamily="34" charset="0"/>
            </a:endParaRPr>
          </a:p>
          <a:p>
            <a:r>
              <a:rPr lang="en-US" sz="2200" b="1" dirty="0">
                <a:latin typeface="Abadi" panose="020B0604020104020204" pitchFamily="34" charset="0"/>
              </a:rPr>
              <a:t>%</a:t>
            </a:r>
            <a:r>
              <a:rPr lang="en-US" sz="2200" b="1" dirty="0" err="1">
                <a:latin typeface="Abadi" panose="020B0604020104020204" pitchFamily="34" charset="0"/>
              </a:rPr>
              <a:t>sql</a:t>
            </a:r>
            <a:r>
              <a:rPr lang="en-US" sz="2200" b="1" dirty="0">
                <a:latin typeface="Abadi" panose="020B0604020104020204" pitchFamily="34" charset="0"/>
              </a:rPr>
              <a:t> SELECT DISTINCT </a:t>
            </a:r>
            <a:r>
              <a:rPr lang="en-US" sz="2200" b="1" dirty="0" err="1">
                <a:latin typeface="Abadi" panose="020B0604020104020204" pitchFamily="34" charset="0"/>
              </a:rPr>
              <a:t>Launch_Site</a:t>
            </a:r>
            <a:r>
              <a:rPr lang="en-US" sz="2200" b="1" dirty="0">
                <a:latin typeface="Abadi" panose="020B0604020104020204" pitchFamily="34" charset="0"/>
              </a:rPr>
              <a:t> FROM SPACEXTBL</a:t>
            </a:r>
          </a:p>
          <a:p>
            <a:endParaRPr lang="en-US" sz="2200" b="1" dirty="0">
              <a:latin typeface="Abadi" panose="020B0604020104020204" pitchFamily="34" charset="0"/>
            </a:endParaRPr>
          </a:p>
          <a:p>
            <a:r>
              <a:rPr lang="en-US" sz="2200" dirty="0">
                <a:latin typeface="Abadi" panose="020B0604020104020204" pitchFamily="34" charset="0"/>
              </a:rPr>
              <a:t>I used DISTINCT in here to find unique value in the column</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A14EB22-4F96-9EB5-D223-F59281D4BB79}"/>
              </a:ext>
            </a:extLst>
          </p:cNvPr>
          <p:cNvPicPr>
            <a:picLocks noChangeAspect="1"/>
          </p:cNvPicPr>
          <p:nvPr/>
        </p:nvPicPr>
        <p:blipFill>
          <a:blip r:embed="rId3"/>
          <a:stretch>
            <a:fillRect/>
          </a:stretch>
        </p:blipFill>
        <p:spPr>
          <a:xfrm>
            <a:off x="838200" y="1450829"/>
            <a:ext cx="10515600" cy="2776128"/>
          </a:xfrm>
          <a:prstGeom prst="rect">
            <a:avLst/>
          </a:prstGeom>
        </p:spPr>
      </p:pic>
      <p:sp>
        <p:nvSpPr>
          <p:cNvPr id="7" name="TextBox 6">
            <a:extLst>
              <a:ext uri="{FF2B5EF4-FFF2-40B4-BE49-F238E27FC236}">
                <a16:creationId xmlns:a16="http://schemas.microsoft.com/office/drawing/2014/main" id="{0A9CD8C8-F328-1F43-DECA-4235D0B64EBE}"/>
              </a:ext>
            </a:extLst>
          </p:cNvPr>
          <p:cNvSpPr txBox="1"/>
          <p:nvPr/>
        </p:nvSpPr>
        <p:spPr>
          <a:xfrm>
            <a:off x="838200" y="4486940"/>
            <a:ext cx="10515600" cy="1754326"/>
          </a:xfrm>
          <a:prstGeom prst="rect">
            <a:avLst/>
          </a:prstGeom>
          <a:noFill/>
        </p:spPr>
        <p:txBody>
          <a:bodyPr wrap="square" rtlCol="0">
            <a:spAutoFit/>
          </a:bodyPr>
          <a:lstStyle/>
          <a:p>
            <a:r>
              <a:rPr lang="en-US" dirty="0">
                <a:latin typeface="Abadi" panose="020B0604020104020204" pitchFamily="34" charset="0"/>
              </a:rPr>
              <a:t>Query:</a:t>
            </a: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 FROM SPACEXTBL WHERE </a:t>
            </a:r>
            <a:r>
              <a:rPr lang="en-US" b="1" dirty="0" err="1">
                <a:latin typeface="Abadi" panose="020B0604020104020204" pitchFamily="34" charset="0"/>
              </a:rPr>
              <a:t>Launch_Site</a:t>
            </a:r>
            <a:r>
              <a:rPr lang="en-US" b="1" dirty="0">
                <a:latin typeface="Abadi" panose="020B0604020104020204" pitchFamily="34" charset="0"/>
              </a:rPr>
              <a:t> LIKE 'CCA%' LIMIT 5</a:t>
            </a:r>
          </a:p>
          <a:p>
            <a:endParaRPr lang="en-US" b="1"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LIKE is used to get a specific character that we want from data and % after the character determine that we want take the first letter</a:t>
            </a:r>
          </a:p>
          <a:p>
            <a:pPr marL="285750" indent="-285750">
              <a:buFont typeface="Arial" panose="020B0604020202020204" pitchFamily="34" charset="0"/>
              <a:buChar char="•"/>
            </a:pPr>
            <a:r>
              <a:rPr lang="en-US" dirty="0">
                <a:latin typeface="Abadi" panose="020B0604020104020204" pitchFamily="34" charset="0"/>
              </a:rPr>
              <a:t>LIMIT 5 is used to take only 5 records</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Text&#10;&#10;Description automatically generated">
            <a:extLst>
              <a:ext uri="{FF2B5EF4-FFF2-40B4-BE49-F238E27FC236}">
                <a16:creationId xmlns:a16="http://schemas.microsoft.com/office/drawing/2014/main" id="{8BFFC172-1363-51CB-833B-68CF6921FA3C}"/>
              </a:ext>
            </a:extLst>
          </p:cNvPr>
          <p:cNvPicPr>
            <a:picLocks noChangeAspect="1"/>
          </p:cNvPicPr>
          <p:nvPr/>
        </p:nvPicPr>
        <p:blipFill>
          <a:blip r:embed="rId3"/>
          <a:stretch>
            <a:fillRect/>
          </a:stretch>
        </p:blipFill>
        <p:spPr>
          <a:xfrm>
            <a:off x="903963" y="1865721"/>
            <a:ext cx="4386930" cy="1292149"/>
          </a:xfrm>
          <a:prstGeom prst="rect">
            <a:avLst/>
          </a:prstGeom>
        </p:spPr>
      </p:pic>
      <p:sp>
        <p:nvSpPr>
          <p:cNvPr id="7" name="TextBox 6">
            <a:extLst>
              <a:ext uri="{FF2B5EF4-FFF2-40B4-BE49-F238E27FC236}">
                <a16:creationId xmlns:a16="http://schemas.microsoft.com/office/drawing/2014/main" id="{2D2F1957-CCBE-FAC3-F3AA-E15F2DB04202}"/>
              </a:ext>
            </a:extLst>
          </p:cNvPr>
          <p:cNvSpPr txBox="1"/>
          <p:nvPr/>
        </p:nvSpPr>
        <p:spPr>
          <a:xfrm>
            <a:off x="5424845" y="1732521"/>
            <a:ext cx="6033127" cy="1200329"/>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COUNT(PAYLOAD_MASS__KG_) FROM SPACEXTBL WHERE Customer = 'NASA (CRS)'</a:t>
            </a:r>
          </a:p>
        </p:txBody>
      </p:sp>
      <p:sp>
        <p:nvSpPr>
          <p:cNvPr id="8" name="TextBox 7">
            <a:extLst>
              <a:ext uri="{FF2B5EF4-FFF2-40B4-BE49-F238E27FC236}">
                <a16:creationId xmlns:a16="http://schemas.microsoft.com/office/drawing/2014/main" id="{9294F5FC-26D8-8D93-F513-893BB6F688F9}"/>
              </a:ext>
            </a:extLst>
          </p:cNvPr>
          <p:cNvSpPr txBox="1"/>
          <p:nvPr/>
        </p:nvSpPr>
        <p:spPr>
          <a:xfrm>
            <a:off x="734028" y="3540642"/>
            <a:ext cx="10551583" cy="12950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COUNT function used to count how many rows in column payload</a:t>
            </a:r>
          </a:p>
          <a:p>
            <a:pPr marL="285750" indent="-285750">
              <a:lnSpc>
                <a:spcPct val="150000"/>
              </a:lnSpc>
              <a:buFont typeface="Arial" panose="020B0604020202020204" pitchFamily="34" charset="0"/>
              <a:buChar char="•"/>
            </a:pPr>
            <a:r>
              <a:rPr lang="en-US" dirty="0">
                <a:latin typeface="Abadi" panose="020B0604020104020204" pitchFamily="34" charset="0"/>
              </a:rPr>
              <a:t>Add WHERE for conditional, therefore the query only count how many rows in column payload where customers equals to ‘NASA (CRS)’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ACAAAA5-28E5-B913-4F8E-E13CC3AD1400}"/>
              </a:ext>
            </a:extLst>
          </p:cNvPr>
          <p:cNvPicPr>
            <a:picLocks noChangeAspect="1"/>
          </p:cNvPicPr>
          <p:nvPr/>
        </p:nvPicPr>
        <p:blipFill>
          <a:blip r:embed="rId3"/>
          <a:stretch>
            <a:fillRect/>
          </a:stretch>
        </p:blipFill>
        <p:spPr>
          <a:xfrm>
            <a:off x="770011" y="1539024"/>
            <a:ext cx="3754082" cy="1416910"/>
          </a:xfrm>
          <a:prstGeom prst="rect">
            <a:avLst/>
          </a:prstGeom>
        </p:spPr>
      </p:pic>
      <p:sp>
        <p:nvSpPr>
          <p:cNvPr id="7" name="TextBox 6">
            <a:extLst>
              <a:ext uri="{FF2B5EF4-FFF2-40B4-BE49-F238E27FC236}">
                <a16:creationId xmlns:a16="http://schemas.microsoft.com/office/drawing/2014/main" id="{23358E5C-278A-6D61-2C05-107644CD8D76}"/>
              </a:ext>
            </a:extLst>
          </p:cNvPr>
          <p:cNvSpPr txBox="1"/>
          <p:nvPr/>
        </p:nvSpPr>
        <p:spPr>
          <a:xfrm>
            <a:off x="5073971" y="1647314"/>
            <a:ext cx="6033127" cy="1200329"/>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AVG(PAYLOAD_MASS__KG_) FROM SPACEXTBL WHERE </a:t>
            </a:r>
            <a:r>
              <a:rPr lang="en-US" b="1" dirty="0" err="1">
                <a:latin typeface="Abadi" panose="020B0604020104020204" pitchFamily="34" charset="0"/>
              </a:rPr>
              <a:t>Booster_Version</a:t>
            </a:r>
            <a:r>
              <a:rPr lang="en-US" b="1" dirty="0">
                <a:latin typeface="Abadi" panose="020B0604020104020204" pitchFamily="34" charset="0"/>
              </a:rPr>
              <a:t> = 'F9 v1.1'</a:t>
            </a:r>
          </a:p>
        </p:txBody>
      </p:sp>
      <p:sp>
        <p:nvSpPr>
          <p:cNvPr id="8" name="TextBox 7">
            <a:extLst>
              <a:ext uri="{FF2B5EF4-FFF2-40B4-BE49-F238E27FC236}">
                <a16:creationId xmlns:a16="http://schemas.microsoft.com/office/drawing/2014/main" id="{2F84F95A-8CEE-0C48-7961-5919DC608F39}"/>
              </a:ext>
            </a:extLst>
          </p:cNvPr>
          <p:cNvSpPr txBox="1"/>
          <p:nvPr/>
        </p:nvSpPr>
        <p:spPr>
          <a:xfrm>
            <a:off x="770011" y="3429000"/>
            <a:ext cx="10515600" cy="112197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Abadi" panose="020B0604020104020204" pitchFamily="34" charset="0"/>
              </a:rPr>
              <a:t>AVG() is used to find average from value in payload column</a:t>
            </a:r>
          </a:p>
          <a:p>
            <a:pPr marL="285750" indent="-285750">
              <a:lnSpc>
                <a:spcPct val="200000"/>
              </a:lnSpc>
              <a:buFont typeface="Arial" panose="020B0604020202020204" pitchFamily="34" charset="0"/>
              <a:buChar char="•"/>
            </a:pPr>
            <a:r>
              <a:rPr lang="en-US" dirty="0">
                <a:latin typeface="Abadi" panose="020B0604020104020204" pitchFamily="34" charset="0"/>
              </a:rPr>
              <a:t>WHERE is to specify the condition</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84475" y="1682528"/>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B623E633-8804-B7DB-0412-F26EACCF9631}"/>
              </a:ext>
            </a:extLst>
          </p:cNvPr>
          <p:cNvSpPr txBox="1"/>
          <p:nvPr/>
        </p:nvSpPr>
        <p:spPr>
          <a:xfrm>
            <a:off x="884475" y="1499191"/>
            <a:ext cx="10515600" cy="4203587"/>
          </a:xfrm>
          <a:prstGeom prst="rect">
            <a:avLst/>
          </a:prstGeom>
          <a:noFill/>
        </p:spPr>
        <p:txBody>
          <a:bodyPr wrap="square" rtlCol="0">
            <a:spAutoFit/>
          </a:bodyPr>
          <a:lstStyle/>
          <a:p>
            <a:pPr algn="just">
              <a:lnSpc>
                <a:spcPct val="150000"/>
              </a:lnSpc>
            </a:pPr>
            <a:r>
              <a:rPr lang="en-US" dirty="0">
                <a:latin typeface="Abadi" panose="020B0604020104020204" pitchFamily="34" charset="0"/>
              </a:rPr>
              <a:t>Problem in this project is how to determine price for each launch, therefore we can estimate the cost. </a:t>
            </a:r>
          </a:p>
          <a:p>
            <a:pPr algn="just">
              <a:lnSpc>
                <a:spcPct val="150000"/>
              </a:lnSpc>
            </a:pPr>
            <a:r>
              <a:rPr lang="en-US" dirty="0">
                <a:latin typeface="Abadi" panose="020B0604020104020204" pitchFamily="34" charset="0"/>
              </a:rPr>
              <a:t>To handle the problem,  we need to collected the dataset from SPACEX REST API and scrapping, then we need to wrangling the data (process the data). After we process the data, we analyzed the data using visualization (visualize with dashboard, and using folium to visualize the map of data) and SQL query. After that we make a classification model, in this case we proposed 4 classification model: </a:t>
            </a:r>
          </a:p>
          <a:p>
            <a:pPr marL="742950" lvl="1" indent="-285750" algn="just">
              <a:lnSpc>
                <a:spcPct val="150000"/>
              </a:lnSpc>
              <a:buFont typeface="Arial" panose="020B0604020202020204" pitchFamily="34" charset="0"/>
              <a:buChar char="•"/>
            </a:pPr>
            <a:r>
              <a:rPr lang="en-US" dirty="0">
                <a:latin typeface="Abadi" panose="020B0604020104020204" pitchFamily="34" charset="0"/>
              </a:rPr>
              <a:t>KNN</a:t>
            </a:r>
          </a:p>
          <a:p>
            <a:pPr marL="742950" lvl="1" indent="-285750" algn="just">
              <a:lnSpc>
                <a:spcPct val="150000"/>
              </a:lnSpc>
              <a:buFont typeface="Arial" panose="020B0604020202020204" pitchFamily="34" charset="0"/>
              <a:buChar char="•"/>
            </a:pPr>
            <a:r>
              <a:rPr lang="en-US" dirty="0">
                <a:latin typeface="Abadi" panose="020B0604020104020204" pitchFamily="34" charset="0"/>
              </a:rPr>
              <a:t>SVM</a:t>
            </a:r>
          </a:p>
          <a:p>
            <a:pPr marL="742950" lvl="1" indent="-285750" algn="just">
              <a:lnSpc>
                <a:spcPct val="150000"/>
              </a:lnSpc>
              <a:buFont typeface="Arial" panose="020B0604020202020204" pitchFamily="34" charset="0"/>
              <a:buChar char="•"/>
            </a:pPr>
            <a:r>
              <a:rPr lang="en-US" dirty="0">
                <a:latin typeface="Abadi" panose="020B0604020104020204" pitchFamily="34" charset="0"/>
              </a:rPr>
              <a:t>Decision Tree</a:t>
            </a:r>
          </a:p>
          <a:p>
            <a:pPr marL="742950" lvl="1" indent="-285750" algn="just">
              <a:lnSpc>
                <a:spcPct val="150000"/>
              </a:lnSpc>
              <a:buFont typeface="Arial" panose="020B0604020202020204" pitchFamily="34" charset="0"/>
              <a:buChar char="•"/>
            </a:pPr>
            <a:r>
              <a:rPr lang="en-US" dirty="0">
                <a:latin typeface="Abadi" panose="020B0604020104020204" pitchFamily="34" charset="0"/>
              </a:rPr>
              <a:t>Logistic </a:t>
            </a:r>
            <a:r>
              <a:rPr lang="en-US" dirty="0" err="1">
                <a:latin typeface="Abadi" panose="020B0604020104020204" pitchFamily="34" charset="0"/>
              </a:rPr>
              <a:t>Regresion</a:t>
            </a:r>
            <a:endParaRPr lang="en-US" dirty="0">
              <a:latin typeface="Abadi" panose="020B0604020104020204" pitchFamily="34" charset="0"/>
            </a:endParaRPr>
          </a:p>
          <a:p>
            <a:pPr marL="52388" lvl="1" algn="just">
              <a:lnSpc>
                <a:spcPct val="150000"/>
              </a:lnSpc>
            </a:pPr>
            <a:r>
              <a:rPr lang="en-US" dirty="0">
                <a:latin typeface="Abadi" panose="020B0604020104020204" pitchFamily="34" charset="0"/>
              </a:rPr>
              <a:t>We found that Decision Tree has the best accuracy which 87%.</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application&#10;&#10;Description automatically generated">
            <a:extLst>
              <a:ext uri="{FF2B5EF4-FFF2-40B4-BE49-F238E27FC236}">
                <a16:creationId xmlns:a16="http://schemas.microsoft.com/office/drawing/2014/main" id="{74D79321-CE5D-A35A-45DF-8E2362042EED}"/>
              </a:ext>
            </a:extLst>
          </p:cNvPr>
          <p:cNvPicPr>
            <a:picLocks noChangeAspect="1"/>
          </p:cNvPicPr>
          <p:nvPr/>
        </p:nvPicPr>
        <p:blipFill>
          <a:blip r:embed="rId3"/>
          <a:stretch>
            <a:fillRect/>
          </a:stretch>
        </p:blipFill>
        <p:spPr>
          <a:xfrm>
            <a:off x="8004757" y="1652551"/>
            <a:ext cx="3025673" cy="1502404"/>
          </a:xfrm>
          <a:prstGeom prst="rect">
            <a:avLst/>
          </a:prstGeom>
        </p:spPr>
      </p:pic>
      <p:sp>
        <p:nvSpPr>
          <p:cNvPr id="7" name="TextBox 6">
            <a:extLst>
              <a:ext uri="{FF2B5EF4-FFF2-40B4-BE49-F238E27FC236}">
                <a16:creationId xmlns:a16="http://schemas.microsoft.com/office/drawing/2014/main" id="{850205EA-F105-23B7-F26C-B2C0A65BFB47}"/>
              </a:ext>
            </a:extLst>
          </p:cNvPr>
          <p:cNvSpPr txBox="1"/>
          <p:nvPr/>
        </p:nvSpPr>
        <p:spPr>
          <a:xfrm>
            <a:off x="1058789" y="3838579"/>
            <a:ext cx="10052234" cy="8796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MIN() is used to find the first date in landing outcome with condition where landing outcome is equal “Success (ground pad)”</a:t>
            </a:r>
          </a:p>
        </p:txBody>
      </p:sp>
      <p:sp>
        <p:nvSpPr>
          <p:cNvPr id="8" name="TextBox 7">
            <a:extLst>
              <a:ext uri="{FF2B5EF4-FFF2-40B4-BE49-F238E27FC236}">
                <a16:creationId xmlns:a16="http://schemas.microsoft.com/office/drawing/2014/main" id="{81D59431-5817-7EC7-2310-7A6035258C1D}"/>
              </a:ext>
            </a:extLst>
          </p:cNvPr>
          <p:cNvSpPr txBox="1"/>
          <p:nvPr/>
        </p:nvSpPr>
        <p:spPr>
          <a:xfrm>
            <a:off x="1058789" y="1955989"/>
            <a:ext cx="6033127" cy="1200329"/>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MIN(Date) FROM SPACEXTBL WHERE "Landing _Outcome" = 'Success (ground pad)'</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A7AF2D5-A642-4DB2-DDC8-1F647E049D01}"/>
              </a:ext>
            </a:extLst>
          </p:cNvPr>
          <p:cNvPicPr>
            <a:picLocks noChangeAspect="1"/>
          </p:cNvPicPr>
          <p:nvPr/>
        </p:nvPicPr>
        <p:blipFill>
          <a:blip r:embed="rId3"/>
          <a:stretch>
            <a:fillRect/>
          </a:stretch>
        </p:blipFill>
        <p:spPr>
          <a:xfrm>
            <a:off x="7402501" y="1509061"/>
            <a:ext cx="4055471" cy="2353848"/>
          </a:xfrm>
          <a:prstGeom prst="rect">
            <a:avLst/>
          </a:prstGeom>
        </p:spPr>
      </p:pic>
      <p:sp>
        <p:nvSpPr>
          <p:cNvPr id="7" name="TextBox 6">
            <a:extLst>
              <a:ext uri="{FF2B5EF4-FFF2-40B4-BE49-F238E27FC236}">
                <a16:creationId xmlns:a16="http://schemas.microsoft.com/office/drawing/2014/main" id="{34B7B5D0-4B61-D518-3B91-89551AB25E55}"/>
              </a:ext>
            </a:extLst>
          </p:cNvPr>
          <p:cNvSpPr txBox="1"/>
          <p:nvPr/>
        </p:nvSpPr>
        <p:spPr>
          <a:xfrm>
            <a:off x="770011" y="1849663"/>
            <a:ext cx="6033127" cy="1754326"/>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a:t>
            </a:r>
            <a:r>
              <a:rPr lang="en-US" b="1" dirty="0" err="1">
                <a:latin typeface="Abadi" panose="020B0604020104020204" pitchFamily="34" charset="0"/>
              </a:rPr>
              <a:t>Booster_Version</a:t>
            </a:r>
            <a:r>
              <a:rPr lang="en-US" b="1" dirty="0">
                <a:latin typeface="Abadi" panose="020B0604020104020204" pitchFamily="34" charset="0"/>
              </a:rPr>
              <a:t>, PAYLOAD_MASS__KG_ FROM SPACEXTBL WHERE "Landing _Outcome" = 'Success (drone ship)' and PAYLOAD_MASS__KG_ &gt; 4000 and PAYLOAD_MASS__KG_ &lt; 6000</a:t>
            </a:r>
          </a:p>
        </p:txBody>
      </p:sp>
      <p:sp>
        <p:nvSpPr>
          <p:cNvPr id="9" name="TextBox 8">
            <a:extLst>
              <a:ext uri="{FF2B5EF4-FFF2-40B4-BE49-F238E27FC236}">
                <a16:creationId xmlns:a16="http://schemas.microsoft.com/office/drawing/2014/main" id="{097855E6-5453-DEF4-75CC-13A84BC86EE0}"/>
              </a:ext>
            </a:extLst>
          </p:cNvPr>
          <p:cNvSpPr txBox="1"/>
          <p:nvPr/>
        </p:nvSpPr>
        <p:spPr>
          <a:xfrm>
            <a:off x="770011" y="4392935"/>
            <a:ext cx="10687961" cy="369332"/>
          </a:xfrm>
          <a:prstGeom prst="rect">
            <a:avLst/>
          </a:prstGeom>
          <a:noFill/>
        </p:spPr>
        <p:txBody>
          <a:bodyPr wrap="square" rtlCol="0">
            <a:spAutoFit/>
          </a:bodyPr>
          <a:lstStyle/>
          <a:p>
            <a:r>
              <a:rPr lang="en-US" dirty="0">
                <a:latin typeface="Abadi" panose="020B0604020104020204" pitchFamily="34" charset="0"/>
              </a:rPr>
              <a:t>There is 3 conditional in this case, therefore we use AND to handle this case. </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8E133B3-8A17-116F-FD0A-B5CD4360ABC4}"/>
              </a:ext>
            </a:extLst>
          </p:cNvPr>
          <p:cNvPicPr>
            <a:picLocks noChangeAspect="1"/>
          </p:cNvPicPr>
          <p:nvPr/>
        </p:nvPicPr>
        <p:blipFill>
          <a:blip r:embed="rId3"/>
          <a:stretch>
            <a:fillRect/>
          </a:stretch>
        </p:blipFill>
        <p:spPr>
          <a:xfrm>
            <a:off x="1849142" y="1977926"/>
            <a:ext cx="3076354" cy="1237752"/>
          </a:xfrm>
          <a:prstGeom prst="rect">
            <a:avLst/>
          </a:prstGeom>
        </p:spPr>
      </p:pic>
      <p:pic>
        <p:nvPicPr>
          <p:cNvPr id="8" name="Picture 7">
            <a:extLst>
              <a:ext uri="{FF2B5EF4-FFF2-40B4-BE49-F238E27FC236}">
                <a16:creationId xmlns:a16="http://schemas.microsoft.com/office/drawing/2014/main" id="{E27173A8-9018-C726-11CA-E298A3553D35}"/>
              </a:ext>
            </a:extLst>
          </p:cNvPr>
          <p:cNvPicPr>
            <a:picLocks noChangeAspect="1"/>
          </p:cNvPicPr>
          <p:nvPr/>
        </p:nvPicPr>
        <p:blipFill>
          <a:blip r:embed="rId4"/>
          <a:stretch>
            <a:fillRect/>
          </a:stretch>
        </p:blipFill>
        <p:spPr>
          <a:xfrm>
            <a:off x="7176595" y="1977926"/>
            <a:ext cx="3076354" cy="1237752"/>
          </a:xfrm>
          <a:prstGeom prst="rect">
            <a:avLst/>
          </a:prstGeom>
        </p:spPr>
      </p:pic>
      <p:sp>
        <p:nvSpPr>
          <p:cNvPr id="9" name="TextBox 8">
            <a:extLst>
              <a:ext uri="{FF2B5EF4-FFF2-40B4-BE49-F238E27FC236}">
                <a16:creationId xmlns:a16="http://schemas.microsoft.com/office/drawing/2014/main" id="{E7790FB3-C3AE-49A5-494C-94D63008DF33}"/>
              </a:ext>
            </a:extLst>
          </p:cNvPr>
          <p:cNvSpPr txBox="1"/>
          <p:nvPr/>
        </p:nvSpPr>
        <p:spPr>
          <a:xfrm>
            <a:off x="2073736" y="1424394"/>
            <a:ext cx="2627165" cy="369332"/>
          </a:xfrm>
          <a:prstGeom prst="rect">
            <a:avLst/>
          </a:prstGeom>
          <a:noFill/>
        </p:spPr>
        <p:txBody>
          <a:bodyPr wrap="square" rtlCol="0">
            <a:spAutoFit/>
          </a:bodyPr>
          <a:lstStyle/>
          <a:p>
            <a:r>
              <a:rPr lang="en-US" dirty="0">
                <a:latin typeface="Abadi" panose="020B0604020104020204" pitchFamily="34" charset="0"/>
              </a:rPr>
              <a:t>Number Success Mission</a:t>
            </a:r>
          </a:p>
        </p:txBody>
      </p:sp>
      <p:sp>
        <p:nvSpPr>
          <p:cNvPr id="10" name="TextBox 9">
            <a:extLst>
              <a:ext uri="{FF2B5EF4-FFF2-40B4-BE49-F238E27FC236}">
                <a16:creationId xmlns:a16="http://schemas.microsoft.com/office/drawing/2014/main" id="{BA74D35A-1181-952E-76D1-E491B3EBB344}"/>
              </a:ext>
            </a:extLst>
          </p:cNvPr>
          <p:cNvSpPr txBox="1"/>
          <p:nvPr/>
        </p:nvSpPr>
        <p:spPr>
          <a:xfrm>
            <a:off x="7491101" y="1455923"/>
            <a:ext cx="2627165" cy="369332"/>
          </a:xfrm>
          <a:prstGeom prst="rect">
            <a:avLst/>
          </a:prstGeom>
          <a:noFill/>
        </p:spPr>
        <p:txBody>
          <a:bodyPr wrap="square" rtlCol="0">
            <a:spAutoFit/>
          </a:bodyPr>
          <a:lstStyle/>
          <a:p>
            <a:r>
              <a:rPr lang="en-US" dirty="0">
                <a:latin typeface="Abadi" panose="020B0604020104020204" pitchFamily="34" charset="0"/>
              </a:rPr>
              <a:t>Number Failure Mission</a:t>
            </a:r>
          </a:p>
        </p:txBody>
      </p:sp>
      <p:sp>
        <p:nvSpPr>
          <p:cNvPr id="11" name="TextBox 10">
            <a:extLst>
              <a:ext uri="{FF2B5EF4-FFF2-40B4-BE49-F238E27FC236}">
                <a16:creationId xmlns:a16="http://schemas.microsoft.com/office/drawing/2014/main" id="{02FC0375-C35F-2994-EB22-B397CAF6AC4D}"/>
              </a:ext>
            </a:extLst>
          </p:cNvPr>
          <p:cNvSpPr txBox="1"/>
          <p:nvPr/>
        </p:nvSpPr>
        <p:spPr>
          <a:xfrm>
            <a:off x="1849141" y="3854302"/>
            <a:ext cx="3076354" cy="1477328"/>
          </a:xfrm>
          <a:prstGeom prst="rect">
            <a:avLst/>
          </a:prstGeom>
          <a:noFill/>
        </p:spPr>
        <p:txBody>
          <a:bodyPr wrap="square" rtlCol="0">
            <a:spAutoFit/>
          </a:bodyPr>
          <a:lstStyle/>
          <a:p>
            <a:r>
              <a:rPr lang="en-US" dirty="0">
                <a:latin typeface="Abadi" panose="020B0604020104020204" pitchFamily="34" charset="0"/>
              </a:rPr>
              <a:t>%</a:t>
            </a:r>
            <a:r>
              <a:rPr lang="en-US" dirty="0" err="1">
                <a:latin typeface="Abadi" panose="020B0604020104020204" pitchFamily="34" charset="0"/>
              </a:rPr>
              <a:t>sql</a:t>
            </a:r>
            <a:r>
              <a:rPr lang="en-US" dirty="0">
                <a:latin typeface="Abadi" panose="020B0604020104020204" pitchFamily="34" charset="0"/>
              </a:rPr>
              <a:t> SELECT COUNT(</a:t>
            </a:r>
            <a:r>
              <a:rPr lang="en-US" dirty="0" err="1">
                <a:latin typeface="Abadi" panose="020B0604020104020204" pitchFamily="34" charset="0"/>
              </a:rPr>
              <a:t>Mission_Outcome</a:t>
            </a:r>
            <a:r>
              <a:rPr lang="en-US" dirty="0">
                <a:latin typeface="Abadi" panose="020B0604020104020204" pitchFamily="34" charset="0"/>
              </a:rPr>
              <a:t>) FROM SPACEXTBL WHERE </a:t>
            </a:r>
            <a:r>
              <a:rPr lang="en-US" dirty="0" err="1">
                <a:latin typeface="Abadi" panose="020B0604020104020204" pitchFamily="34" charset="0"/>
              </a:rPr>
              <a:t>Mission_Outcome</a:t>
            </a:r>
            <a:r>
              <a:rPr lang="en-US" dirty="0">
                <a:latin typeface="Abadi" panose="020B0604020104020204" pitchFamily="34" charset="0"/>
              </a:rPr>
              <a:t> LIKE 'Success%'</a:t>
            </a:r>
          </a:p>
        </p:txBody>
      </p:sp>
      <p:sp>
        <p:nvSpPr>
          <p:cNvPr id="13" name="TextBox 12">
            <a:extLst>
              <a:ext uri="{FF2B5EF4-FFF2-40B4-BE49-F238E27FC236}">
                <a16:creationId xmlns:a16="http://schemas.microsoft.com/office/drawing/2014/main" id="{3F94E6BC-32FD-076B-38BF-B90FCC420BA4}"/>
              </a:ext>
            </a:extLst>
          </p:cNvPr>
          <p:cNvSpPr txBox="1"/>
          <p:nvPr/>
        </p:nvSpPr>
        <p:spPr>
          <a:xfrm>
            <a:off x="7176595" y="3854302"/>
            <a:ext cx="3076354" cy="1477328"/>
          </a:xfrm>
          <a:prstGeom prst="rect">
            <a:avLst/>
          </a:prstGeom>
          <a:noFill/>
        </p:spPr>
        <p:txBody>
          <a:bodyPr wrap="square" rtlCol="0">
            <a:spAutoFit/>
          </a:bodyPr>
          <a:lstStyle/>
          <a:p>
            <a:r>
              <a:rPr lang="en-US" dirty="0">
                <a:latin typeface="Abadi" panose="020B0604020104020204" pitchFamily="34" charset="0"/>
              </a:rPr>
              <a:t>%</a:t>
            </a:r>
            <a:r>
              <a:rPr lang="en-US" dirty="0" err="1">
                <a:latin typeface="Abadi" panose="020B0604020104020204" pitchFamily="34" charset="0"/>
              </a:rPr>
              <a:t>sql</a:t>
            </a:r>
            <a:r>
              <a:rPr lang="en-US" dirty="0">
                <a:latin typeface="Abadi" panose="020B0604020104020204" pitchFamily="34" charset="0"/>
              </a:rPr>
              <a:t> SELECT COUNT(</a:t>
            </a:r>
            <a:r>
              <a:rPr lang="en-US" dirty="0" err="1">
                <a:latin typeface="Abadi" panose="020B0604020104020204" pitchFamily="34" charset="0"/>
              </a:rPr>
              <a:t>Mission_Outcome</a:t>
            </a:r>
            <a:r>
              <a:rPr lang="en-US" dirty="0">
                <a:latin typeface="Abadi" panose="020B0604020104020204" pitchFamily="34" charset="0"/>
              </a:rPr>
              <a:t>) FROM SPACEXTBL WHERE </a:t>
            </a:r>
            <a:r>
              <a:rPr lang="en-US" dirty="0" err="1">
                <a:latin typeface="Abadi" panose="020B0604020104020204" pitchFamily="34" charset="0"/>
              </a:rPr>
              <a:t>Mission_Outcome</a:t>
            </a:r>
            <a:r>
              <a:rPr lang="en-US" dirty="0">
                <a:latin typeface="Abadi" panose="020B0604020104020204" pitchFamily="34" charset="0"/>
              </a:rPr>
              <a:t> LIKE 'Failure%'</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0AF5998-191A-B6CE-D34A-89BF061B1A3D}"/>
              </a:ext>
            </a:extLst>
          </p:cNvPr>
          <p:cNvPicPr>
            <a:picLocks noChangeAspect="1"/>
          </p:cNvPicPr>
          <p:nvPr/>
        </p:nvPicPr>
        <p:blipFill>
          <a:blip r:embed="rId3"/>
          <a:stretch>
            <a:fillRect/>
          </a:stretch>
        </p:blipFill>
        <p:spPr>
          <a:xfrm>
            <a:off x="909375" y="1542124"/>
            <a:ext cx="1918886" cy="4777226"/>
          </a:xfrm>
          <a:prstGeom prst="rect">
            <a:avLst/>
          </a:prstGeom>
        </p:spPr>
      </p:pic>
      <p:sp>
        <p:nvSpPr>
          <p:cNvPr id="7" name="TextBox 6">
            <a:extLst>
              <a:ext uri="{FF2B5EF4-FFF2-40B4-BE49-F238E27FC236}">
                <a16:creationId xmlns:a16="http://schemas.microsoft.com/office/drawing/2014/main" id="{9B6F2158-CE95-5FCD-0A3F-8E072BC2F57C}"/>
              </a:ext>
            </a:extLst>
          </p:cNvPr>
          <p:cNvSpPr txBox="1"/>
          <p:nvPr/>
        </p:nvSpPr>
        <p:spPr>
          <a:xfrm>
            <a:off x="3147237" y="1690577"/>
            <a:ext cx="8229600" cy="1754326"/>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a:t>
            </a:r>
            <a:r>
              <a:rPr lang="en-US" b="1" dirty="0" err="1">
                <a:latin typeface="Abadi" panose="020B0604020104020204" pitchFamily="34" charset="0"/>
              </a:rPr>
              <a:t>Booster_Version</a:t>
            </a:r>
            <a:r>
              <a:rPr lang="en-US" b="1" dirty="0">
                <a:latin typeface="Abadi" panose="020B0604020104020204" pitchFamily="34" charset="0"/>
              </a:rPr>
              <a:t> FROM SPACEXTBL WHERE PAYLOAD_MASS__KG_	= (select MAX(PAYLOAD_MASS__KG_) from SPACEXTBL)</a:t>
            </a:r>
          </a:p>
          <a:p>
            <a:endParaRPr lang="en-US" dirty="0">
              <a:latin typeface="Abadi" panose="020B0604020104020204" pitchFamily="34" charset="0"/>
            </a:endParaRPr>
          </a:p>
          <a:p>
            <a:endParaRPr lang="en-US"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text, application, website&#10;&#10;Description automatically generated">
            <a:extLst>
              <a:ext uri="{FF2B5EF4-FFF2-40B4-BE49-F238E27FC236}">
                <a16:creationId xmlns:a16="http://schemas.microsoft.com/office/drawing/2014/main" id="{BEC3299E-645F-F394-C9E1-3A0ACDA68D27}"/>
              </a:ext>
            </a:extLst>
          </p:cNvPr>
          <p:cNvPicPr>
            <a:picLocks noChangeAspect="1"/>
          </p:cNvPicPr>
          <p:nvPr/>
        </p:nvPicPr>
        <p:blipFill>
          <a:blip r:embed="rId3"/>
          <a:stretch>
            <a:fillRect/>
          </a:stretch>
        </p:blipFill>
        <p:spPr>
          <a:xfrm>
            <a:off x="863206" y="1602718"/>
            <a:ext cx="5490477" cy="1826282"/>
          </a:xfrm>
          <a:prstGeom prst="rect">
            <a:avLst/>
          </a:prstGeom>
        </p:spPr>
      </p:pic>
      <p:sp>
        <p:nvSpPr>
          <p:cNvPr id="7" name="TextBox 6">
            <a:extLst>
              <a:ext uri="{FF2B5EF4-FFF2-40B4-BE49-F238E27FC236}">
                <a16:creationId xmlns:a16="http://schemas.microsoft.com/office/drawing/2014/main" id="{735EC3CC-DE2D-FEC2-3AFD-A626B2D9A2D5}"/>
              </a:ext>
            </a:extLst>
          </p:cNvPr>
          <p:cNvSpPr txBox="1"/>
          <p:nvPr/>
        </p:nvSpPr>
        <p:spPr>
          <a:xfrm>
            <a:off x="6507126" y="1602718"/>
            <a:ext cx="4950846" cy="1754326"/>
          </a:xfrm>
          <a:prstGeom prst="rect">
            <a:avLst/>
          </a:prstGeom>
          <a:noFill/>
        </p:spPr>
        <p:txBody>
          <a:bodyPr wrap="square" rtlCol="0">
            <a:spAutoFit/>
          </a:bodyPr>
          <a:lstStyle/>
          <a:p>
            <a:r>
              <a:rPr lang="en-US" dirty="0"/>
              <a:t>Query:</a:t>
            </a:r>
          </a:p>
          <a:p>
            <a:endParaRPr lang="en-US" dirty="0"/>
          </a:p>
          <a:p>
            <a:r>
              <a:rPr lang="en-US" b="1" dirty="0"/>
              <a:t>%</a:t>
            </a:r>
            <a:r>
              <a:rPr lang="en-US" b="1" dirty="0" err="1"/>
              <a:t>sql</a:t>
            </a:r>
            <a:r>
              <a:rPr lang="en-US" b="1" dirty="0"/>
              <a:t> SELECT </a:t>
            </a:r>
            <a:r>
              <a:rPr lang="en-US" b="1" dirty="0" err="1"/>
              <a:t>substr</a:t>
            </a:r>
            <a:r>
              <a:rPr lang="en-US" b="1" dirty="0"/>
              <a:t>(Date,4,2) "Landing _Outcome", </a:t>
            </a:r>
            <a:r>
              <a:rPr lang="en-US" b="1" dirty="0" err="1"/>
              <a:t>Booster_Version</a:t>
            </a:r>
            <a:r>
              <a:rPr lang="en-US" b="1" dirty="0"/>
              <a:t>, </a:t>
            </a:r>
            <a:r>
              <a:rPr lang="en-US" b="1" dirty="0" err="1"/>
              <a:t>Launch_Site</a:t>
            </a:r>
            <a:r>
              <a:rPr lang="en-US" b="1" dirty="0"/>
              <a:t> FROM SPACEXTBL WHERE "Landing _Outcome" LIKE 'Failure%' and SUBSTR(DATE,7,4)='2015' </a:t>
            </a:r>
          </a:p>
        </p:txBody>
      </p:sp>
      <p:sp>
        <p:nvSpPr>
          <p:cNvPr id="8" name="TextBox 7">
            <a:extLst>
              <a:ext uri="{FF2B5EF4-FFF2-40B4-BE49-F238E27FC236}">
                <a16:creationId xmlns:a16="http://schemas.microsoft.com/office/drawing/2014/main" id="{BFA0971F-6AF5-585E-30C0-D1D44D392802}"/>
              </a:ext>
            </a:extLst>
          </p:cNvPr>
          <p:cNvSpPr txBox="1"/>
          <p:nvPr/>
        </p:nvSpPr>
        <p:spPr>
          <a:xfrm>
            <a:off x="770010" y="3651162"/>
            <a:ext cx="10687961" cy="8796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a:latin typeface="Abadi" panose="020B0604020104020204" pitchFamily="34" charset="0"/>
              </a:rPr>
              <a:t>Substr</a:t>
            </a:r>
            <a:r>
              <a:rPr lang="en-US" dirty="0">
                <a:latin typeface="Abadi" panose="020B0604020104020204" pitchFamily="34" charset="0"/>
              </a:rPr>
              <a:t>(Date,4,2) here is used to determine date </a:t>
            </a:r>
          </a:p>
          <a:p>
            <a:pPr marL="285750" indent="-285750">
              <a:lnSpc>
                <a:spcPct val="150000"/>
              </a:lnSpc>
              <a:buFont typeface="Arial" panose="020B0604020202020204" pitchFamily="34" charset="0"/>
              <a:buChar char="•"/>
            </a:pPr>
            <a:r>
              <a:rPr lang="en-US" dirty="0" err="1">
                <a:latin typeface="Abadi" panose="020B0604020104020204" pitchFamily="34" charset="0"/>
              </a:rPr>
              <a:t>Substr</a:t>
            </a:r>
            <a:r>
              <a:rPr lang="en-US" dirty="0">
                <a:latin typeface="Abadi" panose="020B0604020104020204" pitchFamily="34" charset="0"/>
              </a:rPr>
              <a:t>(Date,7,4) here is used to determine year</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A6FEA5A-985A-1C62-8460-35512CD83CB2}"/>
              </a:ext>
            </a:extLst>
          </p:cNvPr>
          <p:cNvPicPr>
            <a:picLocks noChangeAspect="1"/>
          </p:cNvPicPr>
          <p:nvPr/>
        </p:nvPicPr>
        <p:blipFill>
          <a:blip r:embed="rId3"/>
          <a:stretch>
            <a:fillRect/>
          </a:stretch>
        </p:blipFill>
        <p:spPr>
          <a:xfrm>
            <a:off x="770011" y="1458845"/>
            <a:ext cx="4548764" cy="3450121"/>
          </a:xfrm>
          <a:prstGeom prst="rect">
            <a:avLst/>
          </a:prstGeom>
        </p:spPr>
      </p:pic>
      <p:sp>
        <p:nvSpPr>
          <p:cNvPr id="7" name="TextBox 6">
            <a:extLst>
              <a:ext uri="{FF2B5EF4-FFF2-40B4-BE49-F238E27FC236}">
                <a16:creationId xmlns:a16="http://schemas.microsoft.com/office/drawing/2014/main" id="{A228D764-B6A5-15FD-8C72-FB7DD1F604FF}"/>
              </a:ext>
            </a:extLst>
          </p:cNvPr>
          <p:cNvSpPr txBox="1"/>
          <p:nvPr/>
        </p:nvSpPr>
        <p:spPr>
          <a:xfrm>
            <a:off x="5497033" y="1541721"/>
            <a:ext cx="5960939" cy="1754326"/>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COUNT("Landing _Outcome"), "Landing _Outcome" FROM SPACEXTBL WHERE Date between '04-06-2010' and '20-03-2017' GROUP BY("Landing _Outcome") ORDER BY("Landing _Outcome") DESC</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All Launch Sites on Map</a:t>
            </a:r>
          </a:p>
        </p:txBody>
      </p:sp>
      <p:pic>
        <p:nvPicPr>
          <p:cNvPr id="6" name="Picture 5" descr="Map&#10;&#10;Description automatically generated">
            <a:extLst>
              <a:ext uri="{FF2B5EF4-FFF2-40B4-BE49-F238E27FC236}">
                <a16:creationId xmlns:a16="http://schemas.microsoft.com/office/drawing/2014/main" id="{C680AEDA-16C3-9183-F0F8-FE9301962FCE}"/>
              </a:ext>
            </a:extLst>
          </p:cNvPr>
          <p:cNvPicPr>
            <a:picLocks noChangeAspect="1"/>
          </p:cNvPicPr>
          <p:nvPr/>
        </p:nvPicPr>
        <p:blipFill>
          <a:blip r:embed="rId3"/>
          <a:stretch>
            <a:fillRect/>
          </a:stretch>
        </p:blipFill>
        <p:spPr>
          <a:xfrm>
            <a:off x="770011" y="1721473"/>
            <a:ext cx="7002389" cy="3722398"/>
          </a:xfrm>
          <a:prstGeom prst="rect">
            <a:avLst/>
          </a:prstGeom>
        </p:spPr>
      </p:pic>
      <p:sp>
        <p:nvSpPr>
          <p:cNvPr id="7" name="TextBox 6">
            <a:extLst>
              <a:ext uri="{FF2B5EF4-FFF2-40B4-BE49-F238E27FC236}">
                <a16:creationId xmlns:a16="http://schemas.microsoft.com/office/drawing/2014/main" id="{DA007E46-D2D6-C12D-0C33-126D031BAFF4}"/>
              </a:ext>
            </a:extLst>
          </p:cNvPr>
          <p:cNvSpPr txBox="1"/>
          <p:nvPr/>
        </p:nvSpPr>
        <p:spPr>
          <a:xfrm>
            <a:off x="7974419" y="1721473"/>
            <a:ext cx="3859618" cy="29570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To mark all of launch sites, I used </a:t>
            </a:r>
            <a:r>
              <a:rPr lang="en-US" b="1" dirty="0">
                <a:latin typeface="Abadi" panose="020B0604020104020204" pitchFamily="34" charset="0"/>
              </a:rPr>
              <a:t>circle </a:t>
            </a:r>
            <a:r>
              <a:rPr lang="en-US" dirty="0">
                <a:latin typeface="Abadi" panose="020B0604020104020204" pitchFamily="34" charset="0"/>
              </a:rPr>
              <a:t>and </a:t>
            </a:r>
            <a:r>
              <a:rPr lang="en-US" b="1" dirty="0">
                <a:latin typeface="Abadi" panose="020B0604020104020204" pitchFamily="34" charset="0"/>
              </a:rPr>
              <a:t>marker</a:t>
            </a:r>
            <a:endParaRPr lang="en-US" dirty="0">
              <a:latin typeface="Abadi" panose="020B0604020104020204" pitchFamily="34" charset="0"/>
            </a:endParaRPr>
          </a:p>
          <a:p>
            <a:pPr marL="285750" indent="-285750">
              <a:lnSpc>
                <a:spcPct val="150000"/>
              </a:lnSpc>
              <a:buFont typeface="Arial" panose="020B0604020202020204" pitchFamily="34" charset="0"/>
              <a:buChar char="•"/>
            </a:pPr>
            <a:endParaRPr lang="en-US" dirty="0">
              <a:latin typeface="Abadi" panose="020B0604020104020204" pitchFamily="34" charset="0"/>
            </a:endParaRPr>
          </a:p>
          <a:p>
            <a:pPr marL="285750" indent="-285750">
              <a:lnSpc>
                <a:spcPct val="150000"/>
              </a:lnSpc>
              <a:buFont typeface="Arial" panose="020B0604020202020204" pitchFamily="34" charset="0"/>
              <a:buChar char="•"/>
            </a:pPr>
            <a:r>
              <a:rPr lang="en-US" dirty="0">
                <a:latin typeface="Abadi" panose="020B0604020104020204" pitchFamily="34" charset="0"/>
              </a:rPr>
              <a:t>I used coordinate of the launch site in </a:t>
            </a:r>
            <a:r>
              <a:rPr lang="en-US" dirty="0" err="1">
                <a:latin typeface="Abadi" panose="020B0604020104020204" pitchFamily="34" charset="0"/>
              </a:rPr>
              <a:t>dataframe</a:t>
            </a:r>
            <a:r>
              <a:rPr lang="en-US" dirty="0">
                <a:latin typeface="Abadi" panose="020B0604020104020204" pitchFamily="34" charset="0"/>
              </a:rPr>
              <a:t>, by using latitude and longitude in the </a:t>
            </a:r>
            <a:r>
              <a:rPr lang="en-US" dirty="0" err="1">
                <a:latin typeface="Abadi" panose="020B0604020104020204" pitchFamily="34" charset="0"/>
              </a:rPr>
              <a:t>datframe</a:t>
            </a:r>
            <a:r>
              <a:rPr lang="en-US" dirty="0">
                <a:latin typeface="Abadi" panose="020B0604020104020204" pitchFamily="34" charset="0"/>
              </a:rPr>
              <a:t>: </a:t>
            </a:r>
            <a:r>
              <a:rPr lang="en-US" b="1" dirty="0">
                <a:latin typeface="Abadi" panose="020B0604020104020204" pitchFamily="34" charset="0"/>
              </a:rPr>
              <a:t>coordinate = [row[‘</a:t>
            </a:r>
            <a:r>
              <a:rPr lang="en-US" b="1" dirty="0" err="1">
                <a:latin typeface="Abadi" panose="020B0604020104020204" pitchFamily="34" charset="0"/>
              </a:rPr>
              <a:t>lat</a:t>
            </a:r>
            <a:r>
              <a:rPr lang="en-US" b="1" dirty="0">
                <a:latin typeface="Abadi" panose="020B0604020104020204" pitchFamily="34" charset="0"/>
              </a:rPr>
              <a:t>], row[‘long’]]</a:t>
            </a:r>
            <a:endParaRPr lang="en-US"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success/failed launches for each site on the map</a:t>
            </a:r>
          </a:p>
        </p:txBody>
      </p:sp>
      <p:pic>
        <p:nvPicPr>
          <p:cNvPr id="7" name="Picture 6" descr="Diagram, schematic&#10;&#10;Description automatically generated">
            <a:extLst>
              <a:ext uri="{FF2B5EF4-FFF2-40B4-BE49-F238E27FC236}">
                <a16:creationId xmlns:a16="http://schemas.microsoft.com/office/drawing/2014/main" id="{06F7DD9A-58FE-C167-D6AF-738103C21578}"/>
              </a:ext>
            </a:extLst>
          </p:cNvPr>
          <p:cNvPicPr>
            <a:picLocks noChangeAspect="1"/>
          </p:cNvPicPr>
          <p:nvPr/>
        </p:nvPicPr>
        <p:blipFill>
          <a:blip r:embed="rId3"/>
          <a:stretch>
            <a:fillRect/>
          </a:stretch>
        </p:blipFill>
        <p:spPr>
          <a:xfrm>
            <a:off x="770011" y="1521307"/>
            <a:ext cx="5911702" cy="3815385"/>
          </a:xfrm>
          <a:prstGeom prst="rect">
            <a:avLst/>
          </a:prstGeom>
        </p:spPr>
      </p:pic>
      <p:sp>
        <p:nvSpPr>
          <p:cNvPr id="9" name="TextBox 8">
            <a:extLst>
              <a:ext uri="{FF2B5EF4-FFF2-40B4-BE49-F238E27FC236}">
                <a16:creationId xmlns:a16="http://schemas.microsoft.com/office/drawing/2014/main" id="{E2421ED1-8393-C6B4-0A22-4D8B2A49C50C}"/>
              </a:ext>
            </a:extLst>
          </p:cNvPr>
          <p:cNvSpPr txBox="1"/>
          <p:nvPr/>
        </p:nvSpPr>
        <p:spPr>
          <a:xfrm>
            <a:off x="7145079" y="1573468"/>
            <a:ext cx="3859618" cy="25415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To mark success/failed for all  launch sites, I used </a:t>
            </a:r>
            <a:r>
              <a:rPr lang="en-US" b="1" dirty="0" err="1">
                <a:latin typeface="Abadi" panose="020B0604020104020204" pitchFamily="34" charset="0"/>
              </a:rPr>
              <a:t>MarkerCluster</a:t>
            </a:r>
            <a:r>
              <a:rPr lang="en-US" b="1" dirty="0">
                <a:latin typeface="Abadi" panose="020B0604020104020204" pitchFamily="34" charset="0"/>
              </a:rPr>
              <a:t>() </a:t>
            </a:r>
            <a:r>
              <a:rPr lang="en-US" dirty="0">
                <a:latin typeface="Abadi" panose="020B0604020104020204" pitchFamily="34" charset="0"/>
              </a:rPr>
              <a:t>and </a:t>
            </a:r>
            <a:r>
              <a:rPr lang="en-US" b="1" dirty="0" err="1">
                <a:latin typeface="Abadi" panose="020B0604020104020204" pitchFamily="34" charset="0"/>
              </a:rPr>
              <a:t>folium.marker</a:t>
            </a:r>
            <a:r>
              <a:rPr lang="en-US" b="1" dirty="0">
                <a:latin typeface="Abadi" panose="020B0604020104020204" pitchFamily="34" charset="0"/>
              </a:rPr>
              <a:t>()</a:t>
            </a:r>
            <a:endParaRPr lang="en-US" dirty="0">
              <a:latin typeface="Abadi" panose="020B0604020104020204" pitchFamily="34" charset="0"/>
            </a:endParaRPr>
          </a:p>
          <a:p>
            <a:pPr marL="285750" indent="-285750">
              <a:lnSpc>
                <a:spcPct val="150000"/>
              </a:lnSpc>
              <a:buFont typeface="Arial" panose="020B0604020202020204" pitchFamily="34" charset="0"/>
              <a:buChar char="•"/>
            </a:pPr>
            <a:r>
              <a:rPr lang="en-US" dirty="0">
                <a:latin typeface="Abadi" panose="020B0604020104020204" pitchFamily="34" charset="0"/>
              </a:rPr>
              <a:t>Green marker on the map shows that launches success, and red otherwise</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 the distances between a launch site to its proximities</a:t>
            </a:r>
          </a:p>
        </p:txBody>
      </p:sp>
      <p:sp>
        <p:nvSpPr>
          <p:cNvPr id="7" name="TextBox 6">
            <a:extLst>
              <a:ext uri="{FF2B5EF4-FFF2-40B4-BE49-F238E27FC236}">
                <a16:creationId xmlns:a16="http://schemas.microsoft.com/office/drawing/2014/main" id="{4CB3272F-6677-9918-FA1A-9426EEED29E1}"/>
              </a:ext>
            </a:extLst>
          </p:cNvPr>
          <p:cNvSpPr txBox="1"/>
          <p:nvPr/>
        </p:nvSpPr>
        <p:spPr>
          <a:xfrm>
            <a:off x="770011" y="1542274"/>
            <a:ext cx="3859618" cy="50345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Calculate distance with parameters (lat1, long1, lat2, long2)</a:t>
            </a:r>
          </a:p>
          <a:p>
            <a:pPr marL="285750" indent="-285750">
              <a:lnSpc>
                <a:spcPct val="150000"/>
              </a:lnSpc>
              <a:buFont typeface="Arial" panose="020B0604020202020204" pitchFamily="34" charset="0"/>
              <a:buChar char="•"/>
            </a:pPr>
            <a:r>
              <a:rPr lang="en-US" dirty="0">
                <a:latin typeface="Abadi" panose="020B0604020104020204" pitchFamily="34" charset="0"/>
              </a:rPr>
              <a:t>Formula:</a:t>
            </a:r>
          </a:p>
          <a:p>
            <a:pPr marL="742950" lvl="1" indent="-285750">
              <a:lnSpc>
                <a:spcPct val="150000"/>
              </a:lnSpc>
              <a:buFont typeface="Arial" panose="020B0604020202020204" pitchFamily="34" charset="0"/>
              <a:buChar char="•"/>
            </a:pPr>
            <a:r>
              <a:rPr lang="es-ES" dirty="0">
                <a:latin typeface="Abadi" panose="020B0604020104020204" pitchFamily="34" charset="0"/>
              </a:rPr>
              <a:t> a = sin(</a:t>
            </a:r>
            <a:r>
              <a:rPr lang="es-ES" dirty="0" err="1">
                <a:latin typeface="Abadi" panose="020B0604020104020204" pitchFamily="34" charset="0"/>
              </a:rPr>
              <a:t>dlat</a:t>
            </a:r>
            <a:r>
              <a:rPr lang="es-ES" dirty="0">
                <a:latin typeface="Abadi" panose="020B0604020104020204" pitchFamily="34" charset="0"/>
              </a:rPr>
              <a:t> / 2)**2 + cos(lat1) * cos(lat2) * sin(</a:t>
            </a:r>
            <a:r>
              <a:rPr lang="es-ES" dirty="0" err="1">
                <a:latin typeface="Abadi" panose="020B0604020104020204" pitchFamily="34" charset="0"/>
              </a:rPr>
              <a:t>dlon</a:t>
            </a:r>
            <a:r>
              <a:rPr lang="es-ES" dirty="0">
                <a:latin typeface="Abadi" panose="020B0604020104020204" pitchFamily="34" charset="0"/>
              </a:rPr>
              <a:t> / 2)**2</a:t>
            </a:r>
          </a:p>
          <a:p>
            <a:pPr marL="742950" lvl="1" indent="-285750">
              <a:lnSpc>
                <a:spcPct val="150000"/>
              </a:lnSpc>
              <a:buFont typeface="Arial" panose="020B0604020202020204" pitchFamily="34" charset="0"/>
              <a:buChar char="•"/>
            </a:pPr>
            <a:r>
              <a:rPr lang="es-ES" dirty="0">
                <a:latin typeface="Abadi" panose="020B0604020104020204" pitchFamily="34" charset="0"/>
              </a:rPr>
              <a:t>c = 2 * atan2(</a:t>
            </a:r>
            <a:r>
              <a:rPr lang="es-ES" dirty="0" err="1">
                <a:latin typeface="Abadi" panose="020B0604020104020204" pitchFamily="34" charset="0"/>
              </a:rPr>
              <a:t>sqrt</a:t>
            </a:r>
            <a:r>
              <a:rPr lang="es-ES" dirty="0">
                <a:latin typeface="Abadi" panose="020B0604020104020204" pitchFamily="34" charset="0"/>
              </a:rPr>
              <a:t>(a), </a:t>
            </a:r>
            <a:r>
              <a:rPr lang="es-ES" dirty="0" err="1">
                <a:latin typeface="Abadi" panose="020B0604020104020204" pitchFamily="34" charset="0"/>
              </a:rPr>
              <a:t>sqrt</a:t>
            </a:r>
            <a:r>
              <a:rPr lang="es-ES" dirty="0">
                <a:latin typeface="Abadi" panose="020B0604020104020204" pitchFamily="34" charset="0"/>
              </a:rPr>
              <a:t>(1 - a))</a:t>
            </a:r>
          </a:p>
          <a:p>
            <a:pPr marL="742950" lvl="1" indent="-285750">
              <a:lnSpc>
                <a:spcPct val="150000"/>
              </a:lnSpc>
              <a:buFont typeface="Arial" panose="020B0604020202020204" pitchFamily="34" charset="0"/>
              <a:buChar char="•"/>
            </a:pPr>
            <a:r>
              <a:rPr lang="es-ES" dirty="0">
                <a:latin typeface="Abadi" panose="020B0604020104020204" pitchFamily="34" charset="0"/>
              </a:rPr>
              <a:t> </a:t>
            </a:r>
            <a:r>
              <a:rPr lang="es-ES" dirty="0" err="1">
                <a:latin typeface="Abadi" panose="020B0604020104020204" pitchFamily="34" charset="0"/>
              </a:rPr>
              <a:t>distance</a:t>
            </a:r>
            <a:r>
              <a:rPr lang="es-ES" dirty="0">
                <a:latin typeface="Abadi" panose="020B0604020104020204" pitchFamily="34" charset="0"/>
              </a:rPr>
              <a:t> = R * c</a:t>
            </a:r>
          </a:p>
          <a:p>
            <a:pPr marL="742950" lvl="1" indent="-285750">
              <a:lnSpc>
                <a:spcPct val="150000"/>
              </a:lnSpc>
              <a:buFont typeface="Arial" panose="020B0604020202020204" pitchFamily="34" charset="0"/>
              <a:buChar char="•"/>
            </a:pPr>
            <a:r>
              <a:rPr lang="es-ES" dirty="0">
                <a:latin typeface="Abadi" panose="020B0604020104020204" pitchFamily="34" charset="0"/>
              </a:rPr>
              <a:t>R = 6373.0</a:t>
            </a:r>
          </a:p>
          <a:p>
            <a:pPr marL="285750" indent="-285750">
              <a:lnSpc>
                <a:spcPct val="150000"/>
              </a:lnSpc>
              <a:buFont typeface="Arial" panose="020B0604020202020204" pitchFamily="34" charset="0"/>
              <a:buChar char="•"/>
            </a:pPr>
            <a:endParaRPr lang="es-ES" dirty="0">
              <a:latin typeface="Abadi" panose="020B0604020104020204" pitchFamily="34" charset="0"/>
            </a:endParaRPr>
          </a:p>
        </p:txBody>
      </p:sp>
      <p:sp>
        <p:nvSpPr>
          <p:cNvPr id="9" name="TextBox 8">
            <a:extLst>
              <a:ext uri="{FF2B5EF4-FFF2-40B4-BE49-F238E27FC236}">
                <a16:creationId xmlns:a16="http://schemas.microsoft.com/office/drawing/2014/main" id="{D86DAD66-891A-7DF4-4F69-9B5A5C934127}"/>
              </a:ext>
            </a:extLst>
          </p:cNvPr>
          <p:cNvSpPr txBox="1"/>
          <p:nvPr/>
        </p:nvSpPr>
        <p:spPr>
          <a:xfrm>
            <a:off x="4629629" y="1571323"/>
            <a:ext cx="3859618" cy="8796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Draw the polyline for coordinate and distance</a:t>
            </a:r>
            <a:endParaRPr lang="es-ES" dirty="0">
              <a:latin typeface="Abadi" panose="020B0604020104020204" pitchFamily="34" charset="0"/>
            </a:endParaRPr>
          </a:p>
        </p:txBody>
      </p:sp>
      <p:pic>
        <p:nvPicPr>
          <p:cNvPr id="10" name="Picture 9" descr="A picture containing diagram&#10;&#10;Description automatically generated">
            <a:extLst>
              <a:ext uri="{FF2B5EF4-FFF2-40B4-BE49-F238E27FC236}">
                <a16:creationId xmlns:a16="http://schemas.microsoft.com/office/drawing/2014/main" id="{C259E25B-E928-237E-EBA0-3A18988E1546}"/>
              </a:ext>
            </a:extLst>
          </p:cNvPr>
          <p:cNvPicPr>
            <a:picLocks noChangeAspect="1"/>
          </p:cNvPicPr>
          <p:nvPr/>
        </p:nvPicPr>
        <p:blipFill>
          <a:blip r:embed="rId3"/>
          <a:stretch>
            <a:fillRect/>
          </a:stretch>
        </p:blipFill>
        <p:spPr>
          <a:xfrm>
            <a:off x="5067825" y="2768365"/>
            <a:ext cx="4989095" cy="332260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FF60045-ACD4-C7D2-57CD-535B615A1ADC}"/>
              </a:ext>
            </a:extLst>
          </p:cNvPr>
          <p:cNvPicPr>
            <a:picLocks noChangeAspect="1"/>
          </p:cNvPicPr>
          <p:nvPr/>
        </p:nvPicPr>
        <p:blipFill rotWithShape="1">
          <a:blip r:embed="rId2"/>
          <a:srcRect l="24886" r="14545"/>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10" name="Picture 9" descr="A picture containing person, posing, people, group&#10;&#10;Description automatically generated">
            <a:extLst>
              <a:ext uri="{FF2B5EF4-FFF2-40B4-BE49-F238E27FC236}">
                <a16:creationId xmlns:a16="http://schemas.microsoft.com/office/drawing/2014/main" id="{2DD8B000-E05E-4263-D9F5-C02BF43CE952}"/>
              </a:ext>
            </a:extLst>
          </p:cNvPr>
          <p:cNvPicPr>
            <a:picLocks noChangeAspect="1"/>
          </p:cNvPicPr>
          <p:nvPr/>
        </p:nvPicPr>
        <p:blipFill rotWithShape="1">
          <a:blip r:embed="rId3"/>
          <a:srcRect r="9205" b="4"/>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3" name="Picture 2" descr="A picture containing plane, transport, airplane, aircraft&#10;&#10;Description automatically generated">
            <a:extLst>
              <a:ext uri="{FF2B5EF4-FFF2-40B4-BE49-F238E27FC236}">
                <a16:creationId xmlns:a16="http://schemas.microsoft.com/office/drawing/2014/main" id="{68B667F2-8389-4E76-B8FC-B90279810DF2}"/>
              </a:ext>
            </a:extLst>
          </p:cNvPr>
          <p:cNvPicPr>
            <a:picLocks noChangeAspect="1"/>
          </p:cNvPicPr>
          <p:nvPr/>
        </p:nvPicPr>
        <p:blipFill rotWithShape="1">
          <a:blip r:embed="rId4"/>
          <a:srcRect r="-1" b="27445"/>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26" name="Freeform: Shape 25">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48056" y="579475"/>
            <a:ext cx="49223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badi" panose="020B0604020104020204" pitchFamily="34" charset="0"/>
                <a:ea typeface="+mj-ea"/>
                <a:cs typeface="+mj-cs"/>
              </a:rPr>
              <a:t>Introduction</a:t>
            </a:r>
          </a:p>
        </p:txBody>
      </p:sp>
      <p:sp>
        <p:nvSpPr>
          <p:cNvPr id="30" name="Rectangle 29">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48056" y="2267921"/>
            <a:ext cx="4922338" cy="3994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r>
              <a:rPr lang="en-US" sz="2000" dirty="0">
                <a:solidFill>
                  <a:schemeClr val="tx1"/>
                </a:solidFill>
                <a:latin typeface="Abadi" panose="020B0604020104020204" pitchFamily="34" charset="0"/>
              </a:rPr>
              <a:t>SPACEX is the most successful company that provide space travel for everyone. SPACEX accomplishments are: </a:t>
            </a:r>
          </a:p>
          <a:p>
            <a:pPr marL="800100" lvl="1" indent="-342900">
              <a:lnSpc>
                <a:spcPct val="150000"/>
              </a:lnSpc>
              <a:spcBef>
                <a:spcPts val="1400"/>
              </a:spcBef>
              <a:buFont typeface="+mj-lt"/>
              <a:buAutoNum type="arabicPeriod"/>
            </a:pPr>
            <a:r>
              <a:rPr lang="en-US" sz="2000" dirty="0">
                <a:solidFill>
                  <a:schemeClr val="tx1"/>
                </a:solidFill>
                <a:latin typeface="Abadi" panose="020B0604020104020204" pitchFamily="34" charset="0"/>
              </a:rPr>
              <a:t>Sending space craft to space</a:t>
            </a:r>
          </a:p>
          <a:p>
            <a:pPr marL="800100" lvl="1" indent="-342900">
              <a:lnSpc>
                <a:spcPct val="150000"/>
              </a:lnSpc>
              <a:spcBef>
                <a:spcPts val="1400"/>
              </a:spcBef>
              <a:buFont typeface="+mj-lt"/>
              <a:buAutoNum type="arabicPeriod"/>
            </a:pPr>
            <a:r>
              <a:rPr lang="en-US" sz="2000" dirty="0" err="1">
                <a:solidFill>
                  <a:schemeClr val="tx1"/>
                </a:solidFill>
                <a:latin typeface="Abadi" panose="020B0604020104020204" pitchFamily="34" charset="0"/>
              </a:rPr>
              <a:t>Starlink</a:t>
            </a:r>
            <a:r>
              <a:rPr lang="en-US" sz="2000" dirty="0">
                <a:solidFill>
                  <a:schemeClr val="tx1"/>
                </a:solidFill>
                <a:latin typeface="Abadi" panose="020B0604020104020204" pitchFamily="34" charset="0"/>
              </a:rPr>
              <a:t> project</a:t>
            </a:r>
          </a:p>
          <a:p>
            <a:pPr marL="800100" lvl="1" indent="-342900">
              <a:lnSpc>
                <a:spcPct val="150000"/>
              </a:lnSpc>
              <a:spcBef>
                <a:spcPts val="1400"/>
              </a:spcBef>
              <a:buFont typeface="+mj-lt"/>
              <a:buAutoNum type="arabicPeriod"/>
            </a:pPr>
            <a:r>
              <a:rPr lang="en-US" sz="2000" dirty="0" err="1">
                <a:solidFill>
                  <a:schemeClr val="tx1"/>
                </a:solidFill>
                <a:latin typeface="Abadi" panose="020B0604020104020204" pitchFamily="34" charset="0"/>
              </a:rPr>
              <a:t>Sening</a:t>
            </a:r>
            <a:r>
              <a:rPr lang="en-US" sz="2000" dirty="0">
                <a:solidFill>
                  <a:schemeClr val="tx1"/>
                </a:solidFill>
                <a:latin typeface="Abadi" panose="020B0604020104020204" pitchFamily="34" charset="0"/>
              </a:rPr>
              <a:t> human to space</a:t>
            </a:r>
          </a:p>
          <a:p>
            <a:pPr marL="0">
              <a:lnSpc>
                <a:spcPct val="150000"/>
              </a:lnSpc>
              <a:spcBef>
                <a:spcPts val="1400"/>
              </a:spcBef>
              <a:buFont typeface="Arial" panose="020B0604020202020204" pitchFamily="34" charset="0"/>
              <a:buChar char="•"/>
            </a:pPr>
            <a:endParaRPr lang="en-US" sz="2000" dirty="0">
              <a:solidFill>
                <a:schemeClr val="tx1"/>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196622" y="6356350"/>
            <a:ext cx="1547321"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4</a:t>
            </a:fld>
            <a:endParaRPr lang="en-US" sz="1200">
              <a:solidFill>
                <a:schemeClr val="bg1"/>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4D0414F9-0A62-0906-41B5-4855177DD742}"/>
              </a:ext>
            </a:extLst>
          </p:cNvPr>
          <p:cNvPicPr>
            <a:picLocks noChangeAspect="1"/>
          </p:cNvPicPr>
          <p:nvPr/>
        </p:nvPicPr>
        <p:blipFill>
          <a:blip r:embed="rId3"/>
          <a:stretch>
            <a:fillRect/>
          </a:stretch>
        </p:blipFill>
        <p:spPr>
          <a:xfrm>
            <a:off x="2838274" y="1501691"/>
            <a:ext cx="6379074" cy="2433187"/>
          </a:xfrm>
          <a:prstGeom prst="rect">
            <a:avLst/>
          </a:prstGeom>
        </p:spPr>
      </p:pic>
      <p:sp>
        <p:nvSpPr>
          <p:cNvPr id="6" name="TextBox 5">
            <a:extLst>
              <a:ext uri="{FF2B5EF4-FFF2-40B4-BE49-F238E27FC236}">
                <a16:creationId xmlns:a16="http://schemas.microsoft.com/office/drawing/2014/main" id="{D930820E-9E1D-3997-9958-48FD99684D55}"/>
              </a:ext>
            </a:extLst>
          </p:cNvPr>
          <p:cNvSpPr txBox="1"/>
          <p:nvPr/>
        </p:nvSpPr>
        <p:spPr>
          <a:xfrm>
            <a:off x="1201479" y="4444562"/>
            <a:ext cx="10256493" cy="1754326"/>
          </a:xfrm>
          <a:prstGeom prst="rect">
            <a:avLst/>
          </a:prstGeom>
          <a:noFill/>
        </p:spPr>
        <p:txBody>
          <a:bodyPr wrap="square" rtlCol="0">
            <a:spAutoFit/>
          </a:bodyPr>
          <a:lstStyle/>
          <a:p>
            <a:r>
              <a:rPr lang="en-US" dirty="0">
                <a:latin typeface="Abadi" panose="020B0604020104020204" pitchFamily="34" charset="0"/>
              </a:rPr>
              <a:t>The important elements:</a:t>
            </a:r>
          </a:p>
          <a:p>
            <a:pPr marL="285750" indent="-285750">
              <a:buFont typeface="Arial" panose="020B0604020202020204" pitchFamily="34" charset="0"/>
              <a:buChar char="•"/>
            </a:pPr>
            <a:r>
              <a:rPr lang="en-US" dirty="0">
                <a:latin typeface="Abadi" panose="020B0604020104020204" pitchFamily="34" charset="0"/>
              </a:rPr>
              <a:t>Dropdown list to find the launches</a:t>
            </a:r>
          </a:p>
          <a:p>
            <a:pPr marL="285750" indent="-285750">
              <a:buFont typeface="Arial" panose="020B0604020202020204" pitchFamily="34" charset="0"/>
              <a:buChar char="•"/>
            </a:pPr>
            <a:r>
              <a:rPr lang="en-US" dirty="0" err="1">
                <a:latin typeface="Abadi" panose="020B0604020104020204" pitchFamily="34" charset="0"/>
              </a:rPr>
              <a:t>Dcc.graph</a:t>
            </a:r>
            <a:r>
              <a:rPr lang="en-US" dirty="0">
                <a:latin typeface="Abadi" panose="020B0604020104020204" pitchFamily="34" charset="0"/>
              </a:rPr>
              <a:t>()</a:t>
            </a:r>
          </a:p>
          <a:p>
            <a:pPr marL="285750" indent="-285750">
              <a:buFont typeface="Arial" panose="020B0604020202020204" pitchFamily="34" charset="0"/>
              <a:buChar char="•"/>
            </a:pPr>
            <a:r>
              <a:rPr lang="en-US" dirty="0" err="1">
                <a:latin typeface="Abadi" panose="020B0604020104020204" pitchFamily="34" charset="0"/>
              </a:rPr>
              <a:t>Plotly</a:t>
            </a:r>
            <a:r>
              <a:rPr lang="en-US" dirty="0">
                <a:latin typeface="Abadi" panose="020B0604020104020204" pitchFamily="34" charset="0"/>
              </a:rPr>
              <a:t> express pie for plot pie chart</a:t>
            </a:r>
          </a:p>
          <a:p>
            <a:pPr marL="285750" indent="-285750">
              <a:buFont typeface="Arial" panose="020B0604020202020204" pitchFamily="34" charset="0"/>
              <a:buChar char="•"/>
            </a:pPr>
            <a:r>
              <a:rPr lang="en-US" dirty="0">
                <a:latin typeface="Abadi" panose="020B0604020104020204" pitchFamily="34" charset="0"/>
              </a:rPr>
              <a:t>Callback to configure dropdown as input and pie chart as output</a:t>
            </a:r>
          </a:p>
          <a:p>
            <a:pPr marL="285750" indent="-285750">
              <a:buFont typeface="Arial" panose="020B0604020202020204" pitchFamily="34" charset="0"/>
              <a:buChar char="•"/>
            </a:pPr>
            <a:endParaRPr lang="en-US"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For The Launch Site With Highest Launch Success Ratio</a:t>
            </a:r>
          </a:p>
        </p:txBody>
      </p:sp>
      <p:pic>
        <p:nvPicPr>
          <p:cNvPr id="4" name="Picture 3" descr="Chart&#10;&#10;Description automatically generated">
            <a:extLst>
              <a:ext uri="{FF2B5EF4-FFF2-40B4-BE49-F238E27FC236}">
                <a16:creationId xmlns:a16="http://schemas.microsoft.com/office/drawing/2014/main" id="{456CE595-E694-4852-2853-CB186A19DB53}"/>
              </a:ext>
            </a:extLst>
          </p:cNvPr>
          <p:cNvPicPr>
            <a:picLocks noChangeAspect="1"/>
          </p:cNvPicPr>
          <p:nvPr/>
        </p:nvPicPr>
        <p:blipFill>
          <a:blip r:embed="rId3"/>
          <a:stretch>
            <a:fillRect/>
          </a:stretch>
        </p:blipFill>
        <p:spPr>
          <a:xfrm>
            <a:off x="838200" y="1437167"/>
            <a:ext cx="10515600" cy="3048000"/>
          </a:xfrm>
          <a:prstGeom prst="rect">
            <a:avLst/>
          </a:prstGeom>
        </p:spPr>
      </p:pic>
      <p:sp>
        <p:nvSpPr>
          <p:cNvPr id="7" name="TextBox 6">
            <a:extLst>
              <a:ext uri="{FF2B5EF4-FFF2-40B4-BE49-F238E27FC236}">
                <a16:creationId xmlns:a16="http://schemas.microsoft.com/office/drawing/2014/main" id="{5E2D3EE2-F9C2-89DB-EFDC-678E65467FB6}"/>
              </a:ext>
            </a:extLst>
          </p:cNvPr>
          <p:cNvSpPr txBox="1"/>
          <p:nvPr/>
        </p:nvSpPr>
        <p:spPr>
          <a:xfrm>
            <a:off x="1201479" y="4444562"/>
            <a:ext cx="10256493" cy="1754326"/>
          </a:xfrm>
          <a:prstGeom prst="rect">
            <a:avLst/>
          </a:prstGeom>
          <a:noFill/>
        </p:spPr>
        <p:txBody>
          <a:bodyPr wrap="square" rtlCol="0">
            <a:spAutoFit/>
          </a:bodyPr>
          <a:lstStyle/>
          <a:p>
            <a:r>
              <a:rPr lang="en-US" dirty="0">
                <a:latin typeface="Abadi" panose="020B0604020104020204" pitchFamily="34" charset="0"/>
              </a:rPr>
              <a:t>The important elements:</a:t>
            </a:r>
          </a:p>
          <a:p>
            <a:pPr marL="285750" indent="-285750">
              <a:buFont typeface="Arial" panose="020B0604020202020204" pitchFamily="34" charset="0"/>
              <a:buChar char="•"/>
            </a:pPr>
            <a:r>
              <a:rPr lang="en-US" dirty="0">
                <a:latin typeface="Abadi" panose="020B0604020104020204" pitchFamily="34" charset="0"/>
              </a:rPr>
              <a:t>Dropdown list to find the launches</a:t>
            </a:r>
          </a:p>
          <a:p>
            <a:pPr marL="285750" indent="-285750">
              <a:buFont typeface="Arial" panose="020B0604020202020204" pitchFamily="34" charset="0"/>
              <a:buChar char="•"/>
            </a:pPr>
            <a:r>
              <a:rPr lang="en-US" dirty="0" err="1">
                <a:latin typeface="Abadi" panose="020B0604020104020204" pitchFamily="34" charset="0"/>
              </a:rPr>
              <a:t>Dcc.graph</a:t>
            </a:r>
            <a:r>
              <a:rPr lang="en-US" dirty="0">
                <a:latin typeface="Abadi" panose="020B0604020104020204" pitchFamily="34" charset="0"/>
              </a:rPr>
              <a:t>()</a:t>
            </a:r>
          </a:p>
          <a:p>
            <a:pPr marL="285750" indent="-285750">
              <a:buFont typeface="Arial" panose="020B0604020202020204" pitchFamily="34" charset="0"/>
              <a:buChar char="•"/>
            </a:pPr>
            <a:r>
              <a:rPr lang="en-US" dirty="0" err="1">
                <a:latin typeface="Abadi" panose="020B0604020104020204" pitchFamily="34" charset="0"/>
              </a:rPr>
              <a:t>Plotly</a:t>
            </a:r>
            <a:r>
              <a:rPr lang="en-US" dirty="0">
                <a:latin typeface="Abadi" panose="020B0604020104020204" pitchFamily="34" charset="0"/>
              </a:rPr>
              <a:t> express pie for plot pie chart</a:t>
            </a:r>
          </a:p>
          <a:p>
            <a:pPr marL="285750" indent="-285750">
              <a:buFont typeface="Arial" panose="020B0604020202020204" pitchFamily="34" charset="0"/>
              <a:buChar char="•"/>
            </a:pPr>
            <a:r>
              <a:rPr lang="en-US" dirty="0">
                <a:latin typeface="Abadi" panose="020B0604020104020204" pitchFamily="34" charset="0"/>
              </a:rPr>
              <a:t>Callback to configure dropdown as input and pie chart as output</a:t>
            </a:r>
          </a:p>
          <a:p>
            <a:pPr marL="285750" indent="-285750">
              <a:buFont typeface="Arial" panose="020B0604020202020204" pitchFamily="34" charset="0"/>
              <a:buChar char="•"/>
            </a:pPr>
            <a:endParaRPr lang="en-US"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42B184BF-8207-D1FA-AF1F-E7C5C5421859}"/>
              </a:ext>
            </a:extLst>
          </p:cNvPr>
          <p:cNvPicPr>
            <a:picLocks noChangeAspect="1"/>
          </p:cNvPicPr>
          <p:nvPr/>
        </p:nvPicPr>
        <p:blipFill>
          <a:blip r:embed="rId3"/>
          <a:stretch>
            <a:fillRect/>
          </a:stretch>
        </p:blipFill>
        <p:spPr>
          <a:xfrm>
            <a:off x="1414591" y="1288984"/>
            <a:ext cx="9362817" cy="2857713"/>
          </a:xfrm>
          <a:prstGeom prst="rect">
            <a:avLst/>
          </a:prstGeom>
        </p:spPr>
      </p:pic>
      <p:sp>
        <p:nvSpPr>
          <p:cNvPr id="7" name="TextBox 6">
            <a:extLst>
              <a:ext uri="{FF2B5EF4-FFF2-40B4-BE49-F238E27FC236}">
                <a16:creationId xmlns:a16="http://schemas.microsoft.com/office/drawing/2014/main" id="{5FBB2343-248F-177F-8CCE-7AD3BC5B169E}"/>
              </a:ext>
            </a:extLst>
          </p:cNvPr>
          <p:cNvSpPr txBox="1"/>
          <p:nvPr/>
        </p:nvSpPr>
        <p:spPr>
          <a:xfrm>
            <a:off x="967752" y="4303297"/>
            <a:ext cx="10256493" cy="1754326"/>
          </a:xfrm>
          <a:prstGeom prst="rect">
            <a:avLst/>
          </a:prstGeom>
          <a:noFill/>
        </p:spPr>
        <p:txBody>
          <a:bodyPr wrap="square" rtlCol="0">
            <a:spAutoFit/>
          </a:bodyPr>
          <a:lstStyle/>
          <a:p>
            <a:r>
              <a:rPr lang="en-US" dirty="0">
                <a:latin typeface="Abadi" panose="020B0604020104020204" pitchFamily="34" charset="0"/>
              </a:rPr>
              <a:t>The important elements:</a:t>
            </a:r>
          </a:p>
          <a:p>
            <a:pPr marL="285750" indent="-285750">
              <a:buFont typeface="Arial" panose="020B0604020202020204" pitchFamily="34" charset="0"/>
              <a:buChar char="•"/>
            </a:pPr>
            <a:r>
              <a:rPr lang="en-US" dirty="0">
                <a:latin typeface="Abadi" panose="020B0604020104020204" pitchFamily="34" charset="0"/>
              </a:rPr>
              <a:t>Slider </a:t>
            </a:r>
          </a:p>
          <a:p>
            <a:pPr marL="285750" indent="-285750">
              <a:buFont typeface="Arial" panose="020B0604020202020204" pitchFamily="34" charset="0"/>
              <a:buChar char="•"/>
            </a:pPr>
            <a:r>
              <a:rPr lang="en-US" dirty="0" err="1">
                <a:latin typeface="Abadi" panose="020B0604020104020204" pitchFamily="34" charset="0"/>
              </a:rPr>
              <a:t>Dcc.graph</a:t>
            </a:r>
            <a:r>
              <a:rPr lang="en-US" dirty="0">
                <a:latin typeface="Abadi" panose="020B0604020104020204" pitchFamily="34" charset="0"/>
              </a:rPr>
              <a:t>()</a:t>
            </a:r>
          </a:p>
          <a:p>
            <a:pPr marL="285750" indent="-285750">
              <a:buFont typeface="Arial" panose="020B0604020202020204" pitchFamily="34" charset="0"/>
              <a:buChar char="•"/>
            </a:pPr>
            <a:r>
              <a:rPr lang="en-US" dirty="0" err="1">
                <a:latin typeface="Abadi" panose="020B0604020104020204" pitchFamily="34" charset="0"/>
              </a:rPr>
              <a:t>Plotly</a:t>
            </a:r>
            <a:r>
              <a:rPr lang="en-US" dirty="0">
                <a:latin typeface="Abadi" panose="020B0604020104020204" pitchFamily="34" charset="0"/>
              </a:rPr>
              <a:t> express scatter for plot scatter plot</a:t>
            </a:r>
          </a:p>
          <a:p>
            <a:pPr marL="285750" indent="-285750">
              <a:buFont typeface="Arial" panose="020B0604020202020204" pitchFamily="34" charset="0"/>
              <a:buChar char="•"/>
            </a:pPr>
            <a:r>
              <a:rPr lang="en-US" dirty="0">
                <a:latin typeface="Abadi" panose="020B0604020104020204" pitchFamily="34" charset="0"/>
              </a:rPr>
              <a:t>Callback to configure dropdown, slider as input and pie chart as output</a:t>
            </a:r>
          </a:p>
          <a:p>
            <a:pPr marL="285750" indent="-285750">
              <a:buFont typeface="Arial" panose="020B0604020202020204" pitchFamily="34" charset="0"/>
              <a:buChar char="•"/>
            </a:pPr>
            <a:endParaRPr lang="en-US"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C5B28C0-3744-B4CC-58C2-F2D1F95B7A80}"/>
              </a:ext>
            </a:extLst>
          </p:cNvPr>
          <p:cNvPicPr>
            <a:picLocks noChangeAspect="1"/>
          </p:cNvPicPr>
          <p:nvPr/>
        </p:nvPicPr>
        <p:blipFill>
          <a:blip r:embed="rId3"/>
          <a:stretch>
            <a:fillRect/>
          </a:stretch>
        </p:blipFill>
        <p:spPr>
          <a:xfrm>
            <a:off x="770011" y="1587249"/>
            <a:ext cx="5210555" cy="3683502"/>
          </a:xfrm>
          <a:prstGeom prst="rect">
            <a:avLst/>
          </a:prstGeom>
        </p:spPr>
      </p:pic>
      <p:sp>
        <p:nvSpPr>
          <p:cNvPr id="6" name="TextBox 5">
            <a:extLst>
              <a:ext uri="{FF2B5EF4-FFF2-40B4-BE49-F238E27FC236}">
                <a16:creationId xmlns:a16="http://schemas.microsoft.com/office/drawing/2014/main" id="{C30F2F39-31F8-F16E-CC2D-07BD08225F5B}"/>
              </a:ext>
            </a:extLst>
          </p:cNvPr>
          <p:cNvSpPr txBox="1"/>
          <p:nvPr/>
        </p:nvSpPr>
        <p:spPr>
          <a:xfrm>
            <a:off x="6198781" y="1587249"/>
            <a:ext cx="5259191" cy="2308324"/>
          </a:xfrm>
          <a:prstGeom prst="rect">
            <a:avLst/>
          </a:prstGeom>
          <a:noFill/>
        </p:spPr>
        <p:txBody>
          <a:bodyPr wrap="square" rtlCol="0">
            <a:spAutoFit/>
          </a:bodyPr>
          <a:lstStyle/>
          <a:p>
            <a:r>
              <a:rPr lang="en-US" dirty="0"/>
              <a:t>Accuracy for each model:</a:t>
            </a:r>
          </a:p>
          <a:p>
            <a:pPr marL="285750" indent="-285750">
              <a:buFont typeface="Arial" panose="020B0604020202020204" pitchFamily="34" charset="0"/>
              <a:buChar char="•"/>
            </a:pPr>
            <a:r>
              <a:rPr lang="en-US" dirty="0"/>
              <a:t>Logistic Regression: 84%</a:t>
            </a:r>
          </a:p>
          <a:p>
            <a:pPr marL="285750" indent="-285750">
              <a:buFont typeface="Arial" panose="020B0604020202020204" pitchFamily="34" charset="0"/>
              <a:buChar char="•"/>
            </a:pPr>
            <a:r>
              <a:rPr lang="en-US" dirty="0"/>
              <a:t>SVM: 84%</a:t>
            </a:r>
          </a:p>
          <a:p>
            <a:pPr marL="285750" indent="-285750">
              <a:buFont typeface="Arial" panose="020B0604020202020204" pitchFamily="34" charset="0"/>
              <a:buChar char="•"/>
            </a:pPr>
            <a:r>
              <a:rPr lang="en-US" dirty="0"/>
              <a:t>Decision Tree: 87%</a:t>
            </a:r>
          </a:p>
          <a:p>
            <a:pPr marL="285750" indent="-285750">
              <a:buFont typeface="Arial" panose="020B0604020202020204" pitchFamily="34" charset="0"/>
              <a:buChar char="•"/>
            </a:pPr>
            <a:r>
              <a:rPr lang="en-US" dirty="0"/>
              <a:t>KNN: 84%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The best classifier model is </a:t>
            </a:r>
            <a:r>
              <a:rPr lang="en-US" b="1" dirty="0"/>
              <a:t>Decision Tree</a:t>
            </a:r>
            <a:endParaRPr lang="en-US" dirty="0"/>
          </a:p>
        </p:txBody>
      </p:sp>
    </p:spTree>
    <p:extLst>
      <p:ext uri="{BB962C8B-B14F-4D97-AF65-F5344CB8AC3E}">
        <p14:creationId xmlns:p14="http://schemas.microsoft.com/office/powerpoint/2010/main" val="3790299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rgbClr val="FFFFFF"/>
                </a:solidFill>
                <a:latin typeface="+mj-lt"/>
                <a:ea typeface="+mj-ea"/>
                <a:cs typeface="+mj-cs"/>
              </a:rPr>
              <a:t>Confusion Matrix of Decision Tree</a:t>
            </a:r>
          </a:p>
        </p:txBody>
      </p:sp>
      <p:pic>
        <p:nvPicPr>
          <p:cNvPr id="3" name="Picture 2">
            <a:extLst>
              <a:ext uri="{FF2B5EF4-FFF2-40B4-BE49-F238E27FC236}">
                <a16:creationId xmlns:a16="http://schemas.microsoft.com/office/drawing/2014/main" id="{A5DE356C-737F-F21B-1FD1-720563DFD22B}"/>
              </a:ext>
            </a:extLst>
          </p:cNvPr>
          <p:cNvPicPr>
            <a:picLocks noChangeAspect="1"/>
          </p:cNvPicPr>
          <p:nvPr/>
        </p:nvPicPr>
        <p:blipFill>
          <a:blip r:embed="rId2"/>
          <a:stretch>
            <a:fillRect/>
          </a:stretch>
        </p:blipFill>
        <p:spPr>
          <a:xfrm>
            <a:off x="4777316" y="927452"/>
            <a:ext cx="6780700" cy="500076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46</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make a prediction how much cost for next launches by gathering and analysis information about SPACEX parameters like payload, customers,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We collecting the data using SPACEX REST API and scrapping</a:t>
            </a:r>
          </a:p>
          <a:p>
            <a:pPr>
              <a:lnSpc>
                <a:spcPct val="100000"/>
              </a:lnSpc>
              <a:spcBef>
                <a:spcPts val="1400"/>
              </a:spcBef>
            </a:pPr>
            <a:r>
              <a:rPr lang="en-US" sz="2200" dirty="0">
                <a:solidFill>
                  <a:schemeClr val="accent3">
                    <a:lumMod val="25000"/>
                  </a:schemeClr>
                </a:solidFill>
                <a:latin typeface="Abadi" panose="020B0604020104020204" pitchFamily="34" charset="0"/>
              </a:rPr>
              <a:t>Wrangling the data to process it</a:t>
            </a:r>
          </a:p>
          <a:p>
            <a:pPr>
              <a:lnSpc>
                <a:spcPct val="100000"/>
              </a:lnSpc>
              <a:spcBef>
                <a:spcPts val="1400"/>
              </a:spcBef>
            </a:pPr>
            <a:r>
              <a:rPr lang="en-US" sz="2200" dirty="0">
                <a:solidFill>
                  <a:schemeClr val="accent3">
                    <a:lumMod val="25000"/>
                  </a:schemeClr>
                </a:solidFill>
                <a:latin typeface="Abadi" panose="020B0604020104020204" pitchFamily="34" charset="0"/>
              </a:rPr>
              <a:t>Using SQL and visualize the data to analyze the data</a:t>
            </a:r>
          </a:p>
          <a:p>
            <a:pPr>
              <a:lnSpc>
                <a:spcPct val="100000"/>
              </a:lnSpc>
              <a:spcBef>
                <a:spcPts val="1400"/>
              </a:spcBef>
            </a:pPr>
            <a:r>
              <a:rPr lang="en-US" sz="2200" dirty="0">
                <a:solidFill>
                  <a:schemeClr val="accent3">
                    <a:lumMod val="25000"/>
                  </a:schemeClr>
                </a:solidFill>
                <a:latin typeface="Abadi" panose="020B0604020104020204" pitchFamily="34" charset="0"/>
              </a:rPr>
              <a:t>Make an interactive dashboard to visualize better and folium to visualize data in map</a:t>
            </a:r>
          </a:p>
          <a:p>
            <a:pPr>
              <a:lnSpc>
                <a:spcPct val="100000"/>
              </a:lnSpc>
              <a:spcBef>
                <a:spcPts val="1400"/>
              </a:spcBef>
            </a:pPr>
            <a:r>
              <a:rPr lang="en-US" sz="2200" dirty="0">
                <a:solidFill>
                  <a:schemeClr val="accent3">
                    <a:lumMod val="25000"/>
                  </a:schemeClr>
                </a:solidFill>
                <a:latin typeface="Abadi" panose="020B0604020104020204" pitchFamily="34" charset="0"/>
              </a:rPr>
              <a:t>Using 4 classifier model and got that the best classifier model is Decision Tree with 87% of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rgbClr val="0B49CB"/>
                </a:solidFill>
                <a:latin typeface="Abadi" panose="020B0604020104020204" pitchFamily="34" charset="0"/>
                <a:ea typeface="+mj-ea"/>
                <a:cs typeface="+mj-cs"/>
              </a:rPr>
              <a:t>Introduction</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965431" y="2314807"/>
            <a:ext cx="658648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50000"/>
              </a:lnSpc>
              <a:spcBef>
                <a:spcPts val="1400"/>
              </a:spcBef>
              <a:buNone/>
            </a:pPr>
            <a:r>
              <a:rPr lang="en-US" sz="2000" dirty="0">
                <a:solidFill>
                  <a:schemeClr val="tx1"/>
                </a:solidFill>
                <a:latin typeface="Abadi" panose="020B0604020104020204" pitchFamily="34" charset="0"/>
              </a:rPr>
              <a:t>SPACEX can only cost 62 million dollars for its Falcon 9 rocket launches meanwhile other providers cost upwards of 165 million dollars each. The problem is:</a:t>
            </a:r>
          </a:p>
          <a:p>
            <a:pPr marL="0" indent="0" algn="just">
              <a:lnSpc>
                <a:spcPct val="150000"/>
              </a:lnSpc>
              <a:spcBef>
                <a:spcPts val="1400"/>
              </a:spcBef>
              <a:buNone/>
            </a:pPr>
            <a:r>
              <a:rPr lang="en-US" sz="2400" b="1" dirty="0">
                <a:solidFill>
                  <a:schemeClr val="tx1"/>
                </a:solidFill>
                <a:latin typeface="Abadi" panose="020B0604020104020204" pitchFamily="34" charset="0"/>
              </a:rPr>
              <a:t>How to determine the price for each launch ?</a:t>
            </a:r>
            <a:endParaRPr lang="en-US" sz="2000" dirty="0">
              <a:solidFill>
                <a:schemeClr val="tx1"/>
              </a:solidFill>
              <a:latin typeface="Abadi" panose="020B0604020104020204" pitchFamily="34" charset="0"/>
            </a:endParaRPr>
          </a:p>
          <a:p>
            <a:pPr marL="0" indent="0" algn="just">
              <a:lnSpc>
                <a:spcPct val="150000"/>
              </a:lnSpc>
              <a:spcBef>
                <a:spcPts val="1400"/>
              </a:spcBef>
              <a:buNone/>
            </a:pPr>
            <a:r>
              <a:rPr lang="en-US" sz="2000" dirty="0">
                <a:solidFill>
                  <a:schemeClr val="tx1"/>
                </a:solidFill>
                <a:latin typeface="Abadi" panose="020B0604020104020204" pitchFamily="34" charset="0"/>
              </a:rPr>
              <a:t>Solution for this problem is we can use data to predict and determine the cost for each launch by gathering and analysis information about SPACEX parameters like payload, customers, </a:t>
            </a:r>
            <a:r>
              <a:rPr lang="en-US" sz="2000" dirty="0" err="1">
                <a:solidFill>
                  <a:schemeClr val="tx1"/>
                </a:solidFill>
                <a:latin typeface="Abadi" panose="020B0604020104020204" pitchFamily="34" charset="0"/>
              </a:rPr>
              <a:t>etc</a:t>
            </a:r>
            <a:r>
              <a:rPr lang="en-US" sz="2000" dirty="0">
                <a:solidFill>
                  <a:schemeClr val="tx1"/>
                </a:solidFill>
                <a:latin typeface="Abadi" panose="020B0604020104020204" pitchFamily="34" charset="0"/>
              </a:rPr>
              <a:t> </a:t>
            </a:r>
          </a:p>
        </p:txBody>
      </p:sp>
      <p:pic>
        <p:nvPicPr>
          <p:cNvPr id="21" name="Picture 20" descr="Rocket launch">
            <a:extLst>
              <a:ext uri="{FF2B5EF4-FFF2-40B4-BE49-F238E27FC236}">
                <a16:creationId xmlns:a16="http://schemas.microsoft.com/office/drawing/2014/main" id="{1BDA9880-E964-4815-F644-5BB6E3BBEC6E}"/>
              </a:ext>
            </a:extLst>
          </p:cNvPr>
          <p:cNvPicPr>
            <a:picLocks noChangeAspect="1"/>
          </p:cNvPicPr>
          <p:nvPr/>
        </p:nvPicPr>
        <p:blipFill rotWithShape="1">
          <a:blip r:embed="rId2"/>
          <a:srcRect l="41133" r="13747" b="-1"/>
          <a:stretch/>
        </p:blipFill>
        <p:spPr>
          <a:xfrm>
            <a:off x="20" y="10"/>
            <a:ext cx="4635571" cy="6857990"/>
          </a:xfrm>
          <a:prstGeom prst="rect">
            <a:avLst/>
          </a:prstGeom>
          <a:effectLst/>
        </p:spPr>
      </p:pic>
      <p:cxnSp>
        <p:nvCxnSpPr>
          <p:cNvPr id="25" name="Straight Connector 2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0887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400805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from SPACEX REST API and scrapping</a:t>
            </a:r>
          </a:p>
          <a:p>
            <a:pPr>
              <a:lnSpc>
                <a:spcPct val="120000"/>
              </a:lnSpc>
              <a:spcBef>
                <a:spcPts val="1400"/>
              </a:spcBef>
            </a:pPr>
            <a:r>
              <a:rPr lang="en-US" sz="8800" dirty="0">
                <a:solidFill>
                  <a:schemeClr val="accent3">
                    <a:lumMod val="25000"/>
                  </a:schemeClr>
                </a:solidFill>
                <a:latin typeface="Abadi"/>
              </a:rPr>
              <a:t>Perform data wrangling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rgbClr val="0B49CB"/>
                </a:solidFill>
                <a:latin typeface="Abadi" panose="020B0604020104020204" pitchFamily="34" charset="0"/>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5431" y="2438400"/>
            <a:ext cx="6586489" cy="3785419"/>
          </a:xfrm>
          <a:prstGeom prst="rect">
            <a:avLst/>
          </a:prstGeom>
        </p:spPr>
        <p:txBody>
          <a:bodyPr vert="horz" lIns="91440" tIns="45720" rIns="91440" bIns="45720" numCol="1" rtlCol="0">
            <a:normAutofit/>
          </a:bodyPr>
          <a:lstStyle/>
          <a:p>
            <a:pPr marL="0" indent="0">
              <a:buNone/>
            </a:pPr>
            <a:r>
              <a:rPr lang="en-US" sz="2200" dirty="0">
                <a:latin typeface="Abadi" panose="020B0604020104020204" pitchFamily="34" charset="0"/>
              </a:rPr>
              <a:t>The dataset is gathered from an API (SPACEX REST API). This API give us information about:</a:t>
            </a:r>
          </a:p>
          <a:p>
            <a:pPr marL="971550" lvl="1"/>
            <a:r>
              <a:rPr lang="en-US" sz="2200" dirty="0">
                <a:latin typeface="Abadi" panose="020B0604020104020204" pitchFamily="34" charset="0"/>
              </a:rPr>
              <a:t>Launches</a:t>
            </a:r>
          </a:p>
          <a:p>
            <a:pPr marL="971550" lvl="1"/>
            <a:r>
              <a:rPr lang="en-US" sz="2200" dirty="0">
                <a:latin typeface="Abadi" panose="020B0604020104020204" pitchFamily="34" charset="0"/>
              </a:rPr>
              <a:t>Rockets Used</a:t>
            </a:r>
          </a:p>
          <a:p>
            <a:pPr marL="971550" lvl="1"/>
            <a:r>
              <a:rPr lang="en-US" sz="2200" dirty="0">
                <a:latin typeface="Abadi" panose="020B0604020104020204" pitchFamily="34" charset="0"/>
              </a:rPr>
              <a:t>Payload Delivered</a:t>
            </a:r>
          </a:p>
          <a:p>
            <a:pPr marL="971550" lvl="1"/>
            <a:r>
              <a:rPr lang="en-US" sz="2200" dirty="0">
                <a:latin typeface="Abadi" panose="020B0604020104020204" pitchFamily="34" charset="0"/>
              </a:rPr>
              <a:t>Launch Specifications</a:t>
            </a:r>
          </a:p>
          <a:p>
            <a:pPr marL="971550" lvl="1"/>
            <a:r>
              <a:rPr lang="en-US" sz="2200" dirty="0">
                <a:latin typeface="Abadi" panose="020B0604020104020204" pitchFamily="34" charset="0"/>
              </a:rPr>
              <a:t>Landing Specifications</a:t>
            </a:r>
          </a:p>
          <a:p>
            <a:pPr marL="971550" lvl="1"/>
            <a:r>
              <a:rPr lang="en-US" sz="2200" dirty="0">
                <a:latin typeface="Abadi" panose="020B0604020104020204" pitchFamily="34" charset="0"/>
              </a:rPr>
              <a:t>Landing Outcome</a:t>
            </a:r>
          </a:p>
          <a:p>
            <a:pPr marL="0"/>
            <a:endParaRPr lang="en-US" sz="2200" dirty="0">
              <a:latin typeface="Abadi" panose="020B0604020104020204" pitchFamily="34" charset="0"/>
            </a:endParaRPr>
          </a:p>
        </p:txBody>
      </p:sp>
      <p:pic>
        <p:nvPicPr>
          <p:cNvPr id="14" name="Picture 13" descr="Launching tubes">
            <a:extLst>
              <a:ext uri="{FF2B5EF4-FFF2-40B4-BE49-F238E27FC236}">
                <a16:creationId xmlns:a16="http://schemas.microsoft.com/office/drawing/2014/main" id="{37F7D1A1-FF83-9E05-384C-66B8C5EFCC9C}"/>
              </a:ext>
            </a:extLst>
          </p:cNvPr>
          <p:cNvPicPr>
            <a:picLocks noChangeAspect="1"/>
          </p:cNvPicPr>
          <p:nvPr/>
        </p:nvPicPr>
        <p:blipFill rotWithShape="1">
          <a:blip r:embed="rId2"/>
          <a:srcRect l="32936" r="21944" b="-1"/>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996B4"/>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56590"/>
            <a:ext cx="5275262"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is the how to process the data collection from SPACEX REST API</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for REST API:</a:t>
            </a:r>
          </a:p>
          <a:p>
            <a:pPr marL="0" indent="0">
              <a:lnSpc>
                <a:spcPct val="100000"/>
              </a:lnSpc>
              <a:spcBef>
                <a:spcPts val="1400"/>
              </a:spcBef>
              <a:buNone/>
            </a:pPr>
            <a:r>
              <a:rPr lang="en-US" sz="2200" dirty="0">
                <a:latin typeface="Abadi" panose="020B0604020104020204" pitchFamily="34" charset="0"/>
              </a:rPr>
              <a:t>https://github.com/lixx21/IBM-Data-Science-Capstone/blob/main/WEEK%201/jupyter_labs_spacex_data_collection_api.ipynb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54FCADB0-8EAE-DFA5-9BE5-C88439E96714}"/>
              </a:ext>
            </a:extLst>
          </p:cNvPr>
          <p:cNvPicPr>
            <a:picLocks noChangeAspect="1"/>
          </p:cNvPicPr>
          <p:nvPr/>
        </p:nvPicPr>
        <p:blipFill>
          <a:blip r:embed="rId3"/>
          <a:stretch>
            <a:fillRect/>
          </a:stretch>
        </p:blipFill>
        <p:spPr>
          <a:xfrm>
            <a:off x="6027811" y="1328999"/>
            <a:ext cx="5547709" cy="4353516"/>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1429</TotalTime>
  <Words>2725</Words>
  <Application>Microsoft Office PowerPoint</Application>
  <PresentationFormat>Widescreen</PresentationFormat>
  <Paragraphs>316</Paragraphs>
  <Slides>48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1961003 - Felix Pratamasan</cp:lastModifiedBy>
  <cp:revision>263</cp:revision>
  <dcterms:created xsi:type="dcterms:W3CDTF">2021-04-29T18:58:34Z</dcterms:created>
  <dcterms:modified xsi:type="dcterms:W3CDTF">2022-07-21T13:20:37Z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